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278" r:id="rId4"/>
    <p:sldId id="258" r:id="rId5"/>
    <p:sldId id="275" r:id="rId6"/>
    <p:sldId id="277" r:id="rId7"/>
    <p:sldId id="279" r:id="rId8"/>
    <p:sldId id="280" r:id="rId9"/>
    <p:sldId id="281" r:id="rId10"/>
    <p:sldId id="282" r:id="rId11"/>
    <p:sldId id="262" r:id="rId12"/>
    <p:sldId id="286" r:id="rId13"/>
    <p:sldId id="284" r:id="rId14"/>
    <p:sldId id="285" r:id="rId15"/>
    <p:sldId id="28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2E9"/>
    <a:srgbClr val="B6A4E7"/>
    <a:srgbClr val="9E90E8"/>
    <a:srgbClr val="FC9389"/>
    <a:srgbClr val="FF6666"/>
    <a:srgbClr val="F6DCFE"/>
    <a:srgbClr val="D5CAFF"/>
    <a:srgbClr val="8FD4FF"/>
    <a:srgbClr val="F7BAAD"/>
    <a:srgbClr val="CE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8" autoAdjust="0"/>
    <p:restoredTop sz="94694"/>
  </p:normalViewPr>
  <p:slideViewPr>
    <p:cSldViewPr snapToGrid="0">
      <p:cViewPr varScale="1">
        <p:scale>
          <a:sx n="112" d="100"/>
          <a:sy n="112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95043232950754E-2"/>
          <c:y val="3.7744071050984776E-2"/>
          <c:w val="0.93300278143235205"/>
          <c:h val="0.5228179812605888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56869983"/>
        <c:axId val="470586692"/>
      </c:barChart>
      <c:catAx>
        <c:axId val="85686998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ru-RU"/>
          </a:p>
        </c:txPr>
        <c:crossAx val="470586692"/>
        <c:crosses val="autoZero"/>
        <c:auto val="1"/>
        <c:lblAlgn val="ctr"/>
        <c:lblOffset val="100"/>
        <c:noMultiLvlLbl val="0"/>
      </c:catAx>
      <c:valAx>
        <c:axId val="4705866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56869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6ee0a6c-b4b0-4e1e-af01-8dcfe593814a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95043232950754E-2"/>
          <c:y val="3.7744071050984776E-2"/>
          <c:w val="0.93300278143235205"/>
          <c:h val="0.5228179812605888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56869983"/>
        <c:axId val="470586692"/>
      </c:barChart>
      <c:catAx>
        <c:axId val="85686998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bg1"/>
                </a:solidFill>
                <a:latin typeface="Montserrat SemiBold" pitchFamily="2" charset="0"/>
                <a:ea typeface="+mn-ea"/>
                <a:cs typeface="+mn-cs"/>
              </a:defRPr>
            </a:pPr>
            <a:endParaRPr lang="ru-RU"/>
          </a:p>
        </c:txPr>
        <c:crossAx val="470586692"/>
        <c:crosses val="autoZero"/>
        <c:auto val="1"/>
        <c:lblAlgn val="ctr"/>
        <c:lblOffset val="100"/>
        <c:noMultiLvlLbl val="0"/>
      </c:catAx>
      <c:valAx>
        <c:axId val="4705866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56869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6ee0a6c-b4b0-4e1e-af01-8dcfe593814a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gradFill>
        <a:gsLst>
          <a:gs pos="0">
            <a:schemeClr val="phClr">
              <a:lumMod val="40000"/>
              <a:lumOff val="60000"/>
            </a:schemeClr>
          </a:gs>
          <a:gs pos="90000">
            <a:schemeClr val="phClr"/>
          </a:gs>
        </a:gsLst>
        <a:lin ang="5400000" scaled="0"/>
      </a:gradFill>
      <a:ln>
        <a:gradFill>
          <a:gsLst>
            <a:gs pos="0">
              <a:schemeClr val="phClr"/>
            </a:gs>
            <a:gs pos="100000">
              <a:schemeClr val="phClr">
                <a:lumMod val="75000"/>
              </a:schemeClr>
            </a:gs>
          </a:gsLst>
          <a:lin ang="5400000" scaled="1"/>
        </a:gradFill>
      </a:ln>
      <a:effectLst>
        <a:outerShdw blurRad="76200" dist="25400" dir="2700000" algn="tl" rotWithShape="0">
          <a:schemeClr val="phClr">
            <a:lumMod val="50000"/>
            <a:alpha val="30000"/>
          </a:schemeClr>
        </a:outerShdw>
      </a:effectLst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AA22-4725-D045-B4CC-C37700ED038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DA144-CADA-EB46-AED4-85EEF4458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7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DA144-CADA-EB46-AED4-85EEF44584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DA144-CADA-EB46-AED4-85EEF44584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2A5D-32FB-45A8-AC31-9880E253731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08C5C-2150-4242-A5D7-F1A026B80A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466" y="2296477"/>
            <a:ext cx="6688667" cy="2275523"/>
          </a:xfrm>
        </p:spPr>
        <p:txBody>
          <a:bodyPr>
            <a:noAutofit/>
          </a:bodyPr>
          <a:lstStyle/>
          <a:p>
            <a:pPr algn="ctr"/>
            <a:r>
              <a:rPr lang="ru-RU" altLang="en-US" sz="3200" b="1" dirty="0">
                <a:solidFill>
                  <a:schemeClr val="bg1"/>
                </a:solidFill>
                <a:latin typeface="Montserrat ExtraBold" panose="00000900000000000000" pitchFamily="2" charset="-52"/>
              </a:rPr>
              <a:t>Программа развития социальной активности обучающихся начальных классов «ОРЛЯТА РОССИИ»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2987040" y="4879378"/>
            <a:ext cx="4701540" cy="17494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1600" dirty="0">
              <a:solidFill>
                <a:schemeClr val="bg1"/>
              </a:solidFill>
              <a:latin typeface="Montserrat Medium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2EDC1-0BBB-A872-CFDF-260446F6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2700"/>
            <a:ext cx="12176494" cy="68453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358663" y="893484"/>
            <a:ext cx="11708614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100" dirty="0">
                <a:solidFill>
                  <a:schemeClr val="bg1"/>
                </a:solidFill>
                <a:latin typeface="Montserrat Black" panose="00000A00000000000000" pitchFamily="2" charset="-52"/>
              </a:rPr>
              <a:t>Задачи участников совместной </a:t>
            </a:r>
            <a:r>
              <a:rPr lang="ru-RU" altLang="ru-RU" sz="21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деятельности</a:t>
            </a:r>
            <a:endParaRPr lang="en-US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61ECD31-DC9D-4CA0-84CA-3EFE201F7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97002"/>
              </p:ext>
            </p:extLst>
          </p:nvPr>
        </p:nvGraphicFramePr>
        <p:xfrm>
          <a:off x="83183" y="1426209"/>
          <a:ext cx="12048228" cy="5400739"/>
        </p:xfrm>
        <a:graphic>
          <a:graphicData uri="http://schemas.openxmlformats.org/drawingml/2006/table">
            <a:tbl>
              <a:tblPr firstRow="1" firstCol="1" bandRow="1"/>
              <a:tblGrid>
                <a:gridCol w="2788979">
                  <a:extLst>
                    <a:ext uri="{9D8B030D-6E8A-4147-A177-3AD203B41FA5}">
                      <a16:colId xmlns:a16="http://schemas.microsoft.com/office/drawing/2014/main" val="2578217217"/>
                    </a:ext>
                  </a:extLst>
                </a:gridCol>
                <a:gridCol w="2422676">
                  <a:extLst>
                    <a:ext uri="{9D8B030D-6E8A-4147-A177-3AD203B41FA5}">
                      <a16:colId xmlns:a16="http://schemas.microsoft.com/office/drawing/2014/main" val="4035894660"/>
                    </a:ext>
                  </a:extLst>
                </a:gridCol>
                <a:gridCol w="2135037">
                  <a:extLst>
                    <a:ext uri="{9D8B030D-6E8A-4147-A177-3AD203B41FA5}">
                      <a16:colId xmlns:a16="http://schemas.microsoft.com/office/drawing/2014/main" val="1750730176"/>
                    </a:ext>
                  </a:extLst>
                </a:gridCol>
                <a:gridCol w="2063527">
                  <a:extLst>
                    <a:ext uri="{9D8B030D-6E8A-4147-A177-3AD203B41FA5}">
                      <a16:colId xmlns:a16="http://schemas.microsoft.com/office/drawing/2014/main" val="2010689610"/>
                    </a:ext>
                  </a:extLst>
                </a:gridCol>
                <a:gridCol w="2638009">
                  <a:extLst>
                    <a:ext uri="{9D8B030D-6E8A-4147-A177-3AD203B41FA5}">
                      <a16:colId xmlns:a16="http://schemas.microsoft.com/office/drawing/2014/main" val="2648500956"/>
                    </a:ext>
                  </a:extLst>
                </a:gridCol>
              </a:tblGrid>
              <a:tr h="25618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Планирование и подготовка события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(1-3 этапы КТД: предварительная работа, коллективное планирование, подготовка события)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события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 этап – проведение КТД)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Подведение итогов, ближайшее последействие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(5-6 этапы КТД)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8355"/>
                  </a:ext>
                </a:extLst>
              </a:tr>
              <a:tr h="686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воспитатель/ педагоги ДОО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дети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родители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воспитатель-дети-родители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628852"/>
                  </a:ext>
                </a:extLst>
              </a:tr>
              <a:tr h="405442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575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Предварительная работа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 родителями (при необходимости с другими педагогами ДОО) Планирование с родителями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575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ru-RU" sz="1100" kern="1200" baseline="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Воспитатель координирует ход подготовки, организует взаимодействие творческих групп.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575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Подготовка детей. Совместный анализ событий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4310" algn="l"/>
                          <a:tab pos="28575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Взаимодействует с другими педагогами ДОО по подготовке события.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575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Пишет общий план проведения мероприятия с учётом регионального компонента, психолого-возрастных особенностей детей.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8575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Включение детей в активную позицию, учёт их мнений и предложений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6365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Совместно с родителями и воспитателем (другими педагогами) входят в состав ТГ.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6365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Участвуют в деятельности, предложенной воспитателем 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spcAft>
                          <a:spcPts val="0"/>
                        </a:spcAft>
                        <a:tabLst>
                          <a:tab pos="19431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Вместе с воспитателем (при необходимости – другими педагогами ДОО) участвуют в предварительном планировании воспитательных событий учебного года.</a:t>
                      </a:r>
                    </a:p>
                    <a:p>
                      <a:pPr marL="13970">
                        <a:spcAft>
                          <a:spcPts val="0"/>
                        </a:spcAft>
                        <a:tabLst>
                          <a:tab pos="19431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Распределяются вместе с детьми по творческим группам для подготовки событий в течение учебного года.</a:t>
                      </a:r>
                    </a:p>
                    <a:p>
                      <a:pPr marL="13970">
                        <a:spcAft>
                          <a:spcPts val="0"/>
                        </a:spcAft>
                        <a:tabLst>
                          <a:tab pos="19431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Получают от воспитателя памятку как подготовить ребенка к событию. </a:t>
                      </a:r>
                    </a:p>
                    <a:p>
                      <a:pPr marL="11493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140" algn="l"/>
                          <a:tab pos="23876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события согласно подготовленному сценарию. </a:t>
                      </a:r>
                    </a:p>
                    <a:p>
                      <a:pPr marL="13970">
                        <a:spcAft>
                          <a:spcPts val="0"/>
                        </a:spcAft>
                        <a:tabLst>
                          <a:tab pos="19431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3970">
                        <a:spcAft>
                          <a:spcPts val="0"/>
                        </a:spcAft>
                        <a:tabLst>
                          <a:tab pos="19431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Вместе с детьми принимают участие в событии</a:t>
                      </a:r>
                    </a:p>
                    <a:p>
                      <a:pPr marL="8826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 время проведения события: от детей «сюрприз» для родителей. 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Подведение итогов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1.С детьми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С родителями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 Воспитатель по итогам события фиксирует мнение детей, заполняет таблицу «Я расту».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4140" algn="l"/>
                          <a:tab pos="150495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Проводит через 1-2 дня беседу с родителями, получая обратную связь.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4140" algn="l"/>
                          <a:tab pos="150495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полученной информации делает вывод, фиксирует его.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Последействие: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итогам анализа воспитатель обсуждает с детьми ближайшую перспективу совместной деятельности – какое событие/праздник скоро будет у нас в группе?  К чему мы готовимся? Что можем придумать сами для его проведения.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140" algn="l"/>
                        </a:tabLs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5682" marR="4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730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62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/>
          <p:nvPr/>
        </p:nvSpPr>
        <p:spPr>
          <a:xfrm>
            <a:off x="472440" y="1076510"/>
            <a:ext cx="11567160" cy="9803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8572E8"/>
                </a:solidFill>
                <a:latin typeface="Montserrat Black" panose="00000A00000000000000" pitchFamily="2" charset="-52"/>
              </a:rPr>
              <a:t>Методологическая основа программы – методика коллективной творческой деятельности</a:t>
            </a:r>
          </a:p>
        </p:txBody>
      </p:sp>
      <p:pic>
        <p:nvPicPr>
          <p:cNvPr id="6" name="Picture 2" descr="https://gigabaza.ru/images/65/129633/m16a51d58.jpg">
            <a:extLst>
              <a:ext uri="{FF2B5EF4-FFF2-40B4-BE49-F238E27FC236}">
                <a16:creationId xmlns:a16="http://schemas.microsoft.com/office/drawing/2014/main" id="{F263B6AE-ACC7-4127-886B-70D02C58E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1936" r="21" b="27960"/>
          <a:stretch/>
        </p:blipFill>
        <p:spPr bwMode="auto">
          <a:xfrm>
            <a:off x="152400" y="2056898"/>
            <a:ext cx="2790023" cy="2790023"/>
          </a:xfrm>
          <a:prstGeom prst="ellipse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15EE5-99E5-4923-BA55-B5B9DF984A18}"/>
              </a:ext>
            </a:extLst>
          </p:cNvPr>
          <p:cNvSpPr txBox="1"/>
          <p:nvPr/>
        </p:nvSpPr>
        <p:spPr>
          <a:xfrm>
            <a:off x="343027" y="5579532"/>
            <a:ext cx="2408767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219170">
              <a:lnSpc>
                <a:spcPct val="90000"/>
              </a:lnSpc>
              <a:defRPr/>
            </a:pPr>
            <a:r>
              <a:rPr lang="ru-RU" sz="1800" b="1">
                <a:solidFill>
                  <a:srgbClr val="8D73ED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ИВАНОВ</a:t>
            </a:r>
          </a:p>
          <a:p>
            <a:pPr algn="l" defTabSz="1219170">
              <a:lnSpc>
                <a:spcPct val="90000"/>
              </a:lnSpc>
              <a:defRPr/>
            </a:pPr>
            <a:r>
              <a:rPr lang="ru-RU" sz="1800" b="1">
                <a:solidFill>
                  <a:srgbClr val="8D73ED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Игорь Петрович</a:t>
            </a:r>
          </a:p>
          <a:p>
            <a:pPr algn="l" defTabSz="1219170">
              <a:lnSpc>
                <a:spcPct val="90000"/>
              </a:lnSpc>
              <a:defRPr/>
            </a:pPr>
            <a:r>
              <a:rPr lang="ru-RU" sz="1800" i="1">
                <a:solidFill>
                  <a:srgbClr val="8D73ED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1923-1992</a:t>
            </a:r>
            <a:endParaRPr lang="ru-RU" sz="1800" i="1" dirty="0">
              <a:solidFill>
                <a:srgbClr val="8D73ED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43638-5E00-4479-8BF2-2DB27ACFF902}"/>
              </a:ext>
            </a:extLst>
          </p:cNvPr>
          <p:cNvSpPr txBox="1"/>
          <p:nvPr/>
        </p:nvSpPr>
        <p:spPr>
          <a:xfrm>
            <a:off x="3195320" y="1887011"/>
            <a:ext cx="61214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2100" b="1" dirty="0">
                <a:solidFill>
                  <a:srgbClr val="7F71DE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Коллективное</a:t>
            </a:r>
            <a:r>
              <a:rPr lang="ru-RU" sz="1800" b="1" dirty="0">
                <a:solidFill>
                  <a:srgbClr val="7F71DE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AC140-10BD-471B-9CEA-3A13E713D6CB}"/>
              </a:ext>
            </a:extLst>
          </p:cNvPr>
          <p:cNvSpPr txBox="1"/>
          <p:nvPr/>
        </p:nvSpPr>
        <p:spPr>
          <a:xfrm>
            <a:off x="3195320" y="2282013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Совершается в совместной деятельности детей, </a:t>
            </a:r>
            <a:r>
              <a:rPr lang="ru-RU" sz="1600" dirty="0" smtClean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воспитателей и родителей</a:t>
            </a:r>
            <a:endParaRPr lang="ru-RU" sz="1600" dirty="0">
              <a:solidFill>
                <a:prstClr val="black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014B2-DB20-467C-A378-C38DA24AA81F}"/>
              </a:ext>
            </a:extLst>
          </p:cNvPr>
          <p:cNvSpPr txBox="1"/>
          <p:nvPr/>
        </p:nvSpPr>
        <p:spPr>
          <a:xfrm>
            <a:off x="8160318" y="1846616"/>
            <a:ext cx="244708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2133" b="1" dirty="0">
                <a:solidFill>
                  <a:srgbClr val="7F71DE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Событийность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A5967-5434-4A9D-80F1-BFCE7DA31E19}"/>
              </a:ext>
            </a:extLst>
          </p:cNvPr>
          <p:cNvSpPr txBox="1"/>
          <p:nvPr/>
        </p:nvSpPr>
        <p:spPr>
          <a:xfrm>
            <a:off x="7696228" y="2267180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Это часть познаваемого и переживаемого субъектом со-бытия. Она характеризуется насыщенностью, эмоционально-окрашенными переживаниями и открытиями, значимыми для конкретной личности и всего коллектива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6B4C1-72DB-4568-AF10-632090787A14}"/>
              </a:ext>
            </a:extLst>
          </p:cNvPr>
          <p:cNvSpPr txBox="1"/>
          <p:nvPr/>
        </p:nvSpPr>
        <p:spPr>
          <a:xfrm>
            <a:off x="3212212" y="3160447"/>
            <a:ext cx="61214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7F71DE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Творческое</a:t>
            </a:r>
            <a:endParaRPr lang="ru-RU" sz="2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B42A7-DCBD-48A2-82F6-DA93E4C1D2BE}"/>
              </a:ext>
            </a:extLst>
          </p:cNvPr>
          <p:cNvSpPr txBox="1"/>
          <p:nvPr/>
        </p:nvSpPr>
        <p:spPr>
          <a:xfrm>
            <a:off x="3215073" y="359189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 совместный поиск решений, со-бытие – частица совместной деятельности детей и взрослых в детском саду и семье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CDD68C-7576-4747-B02F-D92385DA68AA}"/>
              </a:ext>
            </a:extLst>
          </p:cNvPr>
          <p:cNvSpPr txBox="1"/>
          <p:nvPr/>
        </p:nvSpPr>
        <p:spPr>
          <a:xfrm>
            <a:off x="3283796" y="4962280"/>
            <a:ext cx="244708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2100" b="1" dirty="0">
                <a:solidFill>
                  <a:srgbClr val="7F71DE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Дело</a:t>
            </a:r>
            <a:r>
              <a:rPr lang="ru-RU" sz="2133" b="1" dirty="0">
                <a:solidFill>
                  <a:srgbClr val="7F71DE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36D1E-842C-46CA-92D9-857EFD75EEF1}"/>
              </a:ext>
            </a:extLst>
          </p:cNvPr>
          <p:cNvSpPr txBox="1"/>
          <p:nvPr/>
        </p:nvSpPr>
        <p:spPr>
          <a:xfrm>
            <a:off x="3195320" y="5429787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Совместное действие, событие, которое подразумевает достижение определённой цели или выполнение определённой задачи</a:t>
            </a:r>
          </a:p>
        </p:txBody>
      </p:sp>
      <p:pic>
        <p:nvPicPr>
          <p:cNvPr id="13" name="Picture 4" descr="http://qrcoder.ru/code/?http%3A%2F%2Fkommunarstvo.ru%2Fbiblioteka%2Fbibivaent.html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1" y="4202073"/>
            <a:ext cx="1289696" cy="128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6930412" y="4462792"/>
            <a:ext cx="4772616" cy="3809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100" b="1" dirty="0" smtClean="0">
                <a:latin typeface="Montserrat Black" panose="00000A00000000000000" pitchFamily="2" charset="-52"/>
              </a:rPr>
              <a:t>ЗАБОТА</a:t>
            </a:r>
            <a:endParaRPr lang="en-US" altLang="ru-RU" sz="2100" b="1" dirty="0">
              <a:latin typeface="Montserrat Black" panose="00000A00000000000000" pitchFamily="2" charset="-52"/>
            </a:endParaRPr>
          </a:p>
          <a:p>
            <a:endParaRPr lang="en-US" altLang="ru-RU" sz="2400" b="1" dirty="0">
              <a:latin typeface="Montserrat Black" panose="00000A00000000000000" pitchFamily="2" charset="-52"/>
            </a:endParaRPr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6930412" y="4748338"/>
            <a:ext cx="4772616" cy="3809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100" b="1" dirty="0" smtClean="0">
                <a:latin typeface="Montserrat Black" panose="00000A00000000000000" pitchFamily="2" charset="-52"/>
              </a:rPr>
              <a:t>ПОЛЬЗА</a:t>
            </a:r>
            <a:endParaRPr lang="en-US" altLang="ru-RU" sz="2100" b="1" dirty="0">
              <a:latin typeface="Montserrat Black" panose="00000A00000000000000" pitchFamily="2" charset="-52"/>
            </a:endParaRPr>
          </a:p>
          <a:p>
            <a:endParaRPr lang="en-US" altLang="ru-RU" sz="2400" b="1" dirty="0">
              <a:latin typeface="Montserrat Black" panose="00000A00000000000000" pitchFamily="2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05214" y="5129279"/>
            <a:ext cx="4394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Каждое дело – с пользой, иначе  - зачем?</a:t>
            </a:r>
          </a:p>
          <a:p>
            <a:r>
              <a:rPr lang="ru-RU" b="1" dirty="0"/>
              <a:t>Каждое дело – людям,  иначе – зачем?</a:t>
            </a:r>
          </a:p>
          <a:p>
            <a:r>
              <a:rPr lang="ru-RU" b="1" dirty="0"/>
              <a:t>Каждое дело – творчески, иначе – зачем?</a:t>
            </a:r>
          </a:p>
          <a:p>
            <a:r>
              <a:rPr lang="ru-RU" b="1" dirty="0"/>
              <a:t>Наша цель- счастье людей!</a:t>
            </a:r>
          </a:p>
          <a:p>
            <a:r>
              <a:rPr lang="ru-RU" b="1" dirty="0"/>
              <a:t>Мы победим – иначе быть не может!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2EDC1-0BBB-A872-CFDF-260446F60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" y="12700"/>
            <a:ext cx="12176494" cy="6845300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2614214" y="2310251"/>
            <a:ext cx="312547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36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4000" b="1" dirty="0">
              <a:solidFill>
                <a:srgbClr val="E4117F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83464" y="2310252"/>
            <a:ext cx="5495402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24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2800" b="1" dirty="0">
              <a:solidFill>
                <a:srgbClr val="E4117F"/>
              </a:solidFill>
              <a:latin typeface="Calibri"/>
            </a:endParaRPr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361095" y="1287228"/>
            <a:ext cx="7125021" cy="54121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1 этап – мотивация ребят на дело, выработка </a:t>
            </a:r>
            <a:r>
              <a:rPr lang="ru-RU" alt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идей</a:t>
            </a:r>
          </a:p>
          <a:p>
            <a:endParaRPr lang="ru-RU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2 этап – планирование деятельности и распределение    творческих </a:t>
            </a:r>
            <a:r>
              <a:rPr lang="ru-RU" alt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поручений</a:t>
            </a:r>
          </a:p>
          <a:p>
            <a:endParaRPr lang="ru-RU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3 этап – работа групп по подготовке поручений </a:t>
            </a:r>
            <a:endParaRPr lang="ru-RU" altLang="ru-RU" sz="2400" dirty="0" smtClean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ru-RU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4 этап – реализация </a:t>
            </a:r>
            <a:r>
              <a:rPr lang="ru-RU" alt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дела</a:t>
            </a:r>
          </a:p>
          <a:p>
            <a:endParaRPr lang="ru-RU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5 этап – анализ работы групп и дела 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в </a:t>
            </a:r>
            <a:r>
              <a:rPr lang="ru-RU" alt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целом</a:t>
            </a:r>
          </a:p>
          <a:p>
            <a:endParaRPr lang="ru-RU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6 этап – работа на последействие</a:t>
            </a:r>
          </a:p>
          <a:p>
            <a:endParaRPr lang="en-US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6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7787928" y="986179"/>
            <a:ext cx="4178894" cy="5713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>
                <a:latin typeface="Montserrat Black" panose="00000A00000000000000" pitchFamily="2" charset="-52"/>
              </a:rPr>
              <a:t>Условия проведения:</a:t>
            </a:r>
          </a:p>
          <a:p>
            <a:endParaRPr lang="ru-RU" altLang="ru-RU" sz="1800" dirty="0">
              <a:latin typeface="Montserrat Black" panose="00000A00000000000000" pitchFamily="2" charset="-52"/>
            </a:endParaRPr>
          </a:p>
          <a:p>
            <a:r>
              <a:rPr lang="ru-RU" altLang="ru-RU" sz="1800" dirty="0">
                <a:latin typeface="Montserrat Black" panose="00000A00000000000000" pitchFamily="2" charset="-52"/>
              </a:rPr>
              <a:t> 1. Соблюдение последовательности действий при подготовке и проведении КТД.</a:t>
            </a:r>
          </a:p>
          <a:p>
            <a:endParaRPr lang="ru-RU" altLang="ru-RU" sz="1800" dirty="0">
              <a:latin typeface="Montserrat Black" panose="00000A00000000000000" pitchFamily="2" charset="-52"/>
            </a:endParaRPr>
          </a:p>
          <a:p>
            <a:r>
              <a:rPr lang="ru-RU" altLang="ru-RU" sz="1800" dirty="0">
                <a:latin typeface="Montserrat Black" panose="00000A00000000000000" pitchFamily="2" charset="-52"/>
              </a:rPr>
              <a:t>2. Нельзя допускать изменение позиции, роли, которая заранее определена взрослому.</a:t>
            </a:r>
          </a:p>
          <a:p>
            <a:endParaRPr lang="ru-RU" altLang="ru-RU" sz="1800" dirty="0">
              <a:latin typeface="Montserrat Black" panose="00000A00000000000000" pitchFamily="2" charset="-52"/>
            </a:endParaRPr>
          </a:p>
          <a:p>
            <a:r>
              <a:rPr lang="ru-RU" altLang="ru-RU" sz="1800" dirty="0">
                <a:latin typeface="Montserrat Black" panose="00000A00000000000000" pitchFamily="2" charset="-52"/>
              </a:rPr>
              <a:t>3. Необходимо опираться на свой прошлый опыт, а также знания ребят.</a:t>
            </a:r>
          </a:p>
          <a:p>
            <a:endParaRPr lang="ru-RU" altLang="ru-RU" sz="1800" dirty="0">
              <a:latin typeface="Montserrat Black" panose="00000A00000000000000" pitchFamily="2" charset="-52"/>
            </a:endParaRPr>
          </a:p>
          <a:p>
            <a:r>
              <a:rPr lang="ru-RU" altLang="ru-RU" sz="1800" dirty="0">
                <a:latin typeface="Montserrat Black" panose="00000A00000000000000" pitchFamily="2" charset="-52"/>
              </a:rPr>
              <a:t>4. Настоящие КТД — это дела, в которых детей и взрослых объединяют общие цели, общие жизненно важные заботы; отношения участников строятся на принципах сотрудничества и сотворчества.</a:t>
            </a:r>
          </a:p>
          <a:p>
            <a:endParaRPr lang="en-US" altLang="ru-RU" sz="1800" dirty="0"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554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2EDC1-0BBB-A872-CFDF-260446F60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" y="12700"/>
            <a:ext cx="12176494" cy="68453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252990" y="1062160"/>
            <a:ext cx="11708614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9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Примеры Чередования Творческих Поручений</a:t>
            </a:r>
            <a:endParaRPr lang="en-US" altLang="ru-RU" sz="29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en-US" altLang="ru-RU" sz="2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614214" y="2310251"/>
            <a:ext cx="312547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36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4000" b="1" dirty="0">
              <a:solidFill>
                <a:srgbClr val="E4117F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83464" y="2310252"/>
            <a:ext cx="5495402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24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2800" b="1" dirty="0">
              <a:solidFill>
                <a:srgbClr val="E4117F"/>
              </a:solidFill>
              <a:latin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26553" y="2846925"/>
            <a:ext cx="4540559" cy="3276222"/>
            <a:chOff x="4228054" y="3768244"/>
            <a:chExt cx="5646235" cy="407401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28512">
              <a:off x="6949253" y="3778486"/>
              <a:ext cx="2925036" cy="186975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85581">
              <a:off x="7214700" y="5347417"/>
              <a:ext cx="2383135" cy="249484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742992" flipH="1">
              <a:off x="4335551" y="5307112"/>
              <a:ext cx="2404787" cy="261978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973618" flipH="1">
              <a:off x="4705025" y="3396689"/>
              <a:ext cx="1787435" cy="25305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41763" y="4900983"/>
              <a:ext cx="911919" cy="344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1 группа</a:t>
              </a:r>
              <a:endParaRPr lang="ru-RU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66814" y="4925607"/>
              <a:ext cx="911919" cy="344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2 группа</a:t>
              </a:r>
              <a:endParaRPr lang="ru-RU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34654" y="5767591"/>
              <a:ext cx="911919" cy="344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3 группа</a:t>
              </a:r>
              <a:endParaRPr lang="ru-RU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54334" y="5765433"/>
              <a:ext cx="911919" cy="344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4 группа</a:t>
              </a:r>
              <a:endParaRPr lang="ru-RU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90" y="1861578"/>
            <a:ext cx="2383676" cy="13910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886316" y="1748083"/>
            <a:ext cx="1550404" cy="23065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47994" y="4233856"/>
            <a:ext cx="2026543" cy="18855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9344" y="4178152"/>
            <a:ext cx="1907977" cy="2209567"/>
          </a:xfrm>
          <a:prstGeom prst="rect">
            <a:avLst/>
          </a:prstGeom>
        </p:spPr>
      </p:pic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734158" y="3152567"/>
            <a:ext cx="4772616" cy="3809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1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САНИТАРЫ</a:t>
            </a:r>
            <a:endParaRPr lang="en-US" altLang="ru-RU" sz="21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en-US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1064420" y="6064320"/>
            <a:ext cx="4772616" cy="3809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1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ИГРОВИКИ</a:t>
            </a:r>
            <a:endParaRPr lang="en-US" altLang="ru-RU" sz="21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en-US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6405779" y="2617903"/>
            <a:ext cx="4772616" cy="3809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1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ЖУРНАЛИСТЫ</a:t>
            </a:r>
            <a:endParaRPr lang="en-US" altLang="ru-RU" sz="21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en-US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6650098" y="5909321"/>
            <a:ext cx="4772616" cy="3809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1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КНИГОЛЮБЫ</a:t>
            </a:r>
            <a:endParaRPr lang="en-US" altLang="ru-RU" sz="21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en-US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200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2EDC1-0BBB-A872-CFDF-260446F60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7" y="0"/>
            <a:ext cx="12176494" cy="68453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252990" y="1062160"/>
            <a:ext cx="11708614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9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Педагогические подсказки</a:t>
            </a:r>
            <a:endParaRPr lang="en-US" altLang="ru-RU" sz="29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en-US" altLang="ru-RU" sz="2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614214" y="2310251"/>
            <a:ext cx="3125474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36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4000" b="1" dirty="0">
              <a:solidFill>
                <a:srgbClr val="E4117F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83464" y="2310252"/>
            <a:ext cx="5495402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2400" b="1" dirty="0" smtClean="0">
              <a:solidFill>
                <a:srgbClr val="E4117F"/>
              </a:solidFill>
              <a:latin typeface="Calibri"/>
            </a:endParaRPr>
          </a:p>
          <a:p>
            <a:pPr>
              <a:lnSpc>
                <a:spcPts val="5040"/>
              </a:lnSpc>
            </a:pPr>
            <a:endParaRPr lang="ru-RU" sz="2800" b="1" dirty="0">
              <a:solidFill>
                <a:srgbClr val="E4117F"/>
              </a:solidFill>
              <a:latin typeface="Calibri"/>
            </a:endParaRPr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337666" y="1440275"/>
            <a:ext cx="11539261" cy="4172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Нужно каждый день выделять время для работы групп (от 5 до 15 мин).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Обязательно на забывать фиксировать  смену ЧТП в «Орлятском уголке», этапы прохождения и  самые яркие моменты.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Постоянно </a:t>
            </a:r>
            <a:r>
              <a:rPr lang="ru-RU" alt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напоминать </a:t>
            </a:r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о том, какие поручения выполняют дети.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Корректно контролировать выполнение ЧТП.   Помнить, что это не соревнования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 Необходимо использовать поощрения и небольшие призы.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В системе ЧТП интересно </a:t>
            </a:r>
            <a:r>
              <a:rPr lang="ru-RU" altLang="ru-RU" sz="2400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участвовать </a:t>
            </a:r>
            <a:r>
              <a:rPr lang="ru-RU" altLang="ru-RU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не более 2-3 лет.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r>
              <a:rPr lang="ru-RU" altLang="ru-RU" sz="1800" dirty="0">
                <a:solidFill>
                  <a:schemeClr val="bg1"/>
                </a:solidFill>
                <a:latin typeface="Montserrat Black" panose="00000A00000000000000" pitchFamily="2" charset="-52"/>
              </a:rPr>
              <a:t>Мотивация является основой </a:t>
            </a:r>
            <a:r>
              <a:rPr lang="ru-RU" altLang="ru-RU" sz="1800">
                <a:solidFill>
                  <a:schemeClr val="bg1"/>
                </a:solidFill>
                <a:latin typeface="Montserrat Black" panose="00000A00000000000000" pitchFamily="2" charset="-52"/>
              </a:rPr>
              <a:t>поддержания </a:t>
            </a:r>
            <a:r>
              <a:rPr lang="ru-RU" altLang="ru-RU" sz="1800" smtClean="0">
                <a:solidFill>
                  <a:schemeClr val="bg1"/>
                </a:solidFill>
                <a:latin typeface="Montserrat Black" panose="00000A00000000000000" pitchFamily="2" charset="-52"/>
              </a:rPr>
              <a:t>активной </a:t>
            </a:r>
            <a:r>
              <a:rPr lang="ru-RU" altLang="ru-RU" sz="1800" dirty="0">
                <a:solidFill>
                  <a:schemeClr val="bg1"/>
                </a:solidFill>
                <a:latin typeface="Montserrat Black" panose="00000A00000000000000" pitchFamily="2" charset="-52"/>
              </a:rPr>
              <a:t>позиции ребёнка!</a:t>
            </a:r>
          </a:p>
          <a:p>
            <a:endParaRPr lang="en-US" altLang="ru-RU" sz="18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998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2EDC1-0BBB-A872-CFDF-260446F6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2700"/>
            <a:ext cx="12176494" cy="68453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358663" y="893484"/>
            <a:ext cx="11708614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500" dirty="0">
                <a:solidFill>
                  <a:schemeClr val="bg1"/>
                </a:solidFill>
                <a:latin typeface="Montserrat Black" panose="00000A00000000000000" pitchFamily="2" charset="-52"/>
              </a:rPr>
              <a:t>Пример таблицы педагогических наблюдений «Я расту»</a:t>
            </a:r>
            <a:endParaRPr lang="en-US" altLang="ru-RU" sz="25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en-US" altLang="ru-RU" sz="24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A6E7BAA-BCB1-47DE-8F4B-67637811E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217345"/>
              </p:ext>
            </p:extLst>
          </p:nvPr>
        </p:nvGraphicFramePr>
        <p:xfrm>
          <a:off x="888248" y="1405467"/>
          <a:ext cx="10945089" cy="5297804"/>
        </p:xfrm>
        <a:graphic>
          <a:graphicData uri="http://schemas.openxmlformats.org/drawingml/2006/table">
            <a:tbl>
              <a:tblPr firstRow="1" firstCol="1" bandRow="1"/>
              <a:tblGrid>
                <a:gridCol w="318653">
                  <a:extLst>
                    <a:ext uri="{9D8B030D-6E8A-4147-A177-3AD203B41FA5}">
                      <a16:colId xmlns:a16="http://schemas.microsoft.com/office/drawing/2014/main" val="2275647681"/>
                    </a:ext>
                  </a:extLst>
                </a:gridCol>
                <a:gridCol w="1595003">
                  <a:extLst>
                    <a:ext uri="{9D8B030D-6E8A-4147-A177-3AD203B41FA5}">
                      <a16:colId xmlns:a16="http://schemas.microsoft.com/office/drawing/2014/main" val="3981579619"/>
                    </a:ext>
                  </a:extLst>
                </a:gridCol>
                <a:gridCol w="757645">
                  <a:extLst>
                    <a:ext uri="{9D8B030D-6E8A-4147-A177-3AD203B41FA5}">
                      <a16:colId xmlns:a16="http://schemas.microsoft.com/office/drawing/2014/main" val="1612434390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914131518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3309430216"/>
                    </a:ext>
                  </a:extLst>
                </a:gridCol>
                <a:gridCol w="747273">
                  <a:extLst>
                    <a:ext uri="{9D8B030D-6E8A-4147-A177-3AD203B41FA5}">
                      <a16:colId xmlns:a16="http://schemas.microsoft.com/office/drawing/2014/main" val="234994078"/>
                    </a:ext>
                  </a:extLst>
                </a:gridCol>
                <a:gridCol w="885438">
                  <a:extLst>
                    <a:ext uri="{9D8B030D-6E8A-4147-A177-3AD203B41FA5}">
                      <a16:colId xmlns:a16="http://schemas.microsoft.com/office/drawing/2014/main" val="1486102441"/>
                    </a:ext>
                  </a:extLst>
                </a:gridCol>
                <a:gridCol w="2673927">
                  <a:extLst>
                    <a:ext uri="{9D8B030D-6E8A-4147-A177-3AD203B41FA5}">
                      <a16:colId xmlns:a16="http://schemas.microsoft.com/office/drawing/2014/main" val="1487301841"/>
                    </a:ext>
                  </a:extLst>
                </a:gridCol>
                <a:gridCol w="2521527">
                  <a:extLst>
                    <a:ext uri="{9D8B030D-6E8A-4147-A177-3AD203B41FA5}">
                      <a16:colId xmlns:a16="http://schemas.microsoft.com/office/drawing/2014/main" val="1299848974"/>
                    </a:ext>
                  </a:extLst>
                </a:gridCol>
              </a:tblGrid>
              <a:tr h="23539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Ф.И. воспитанника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 «Если семья вместе, то и душа на месте»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выводы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перспективы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437244"/>
                  </a:ext>
                </a:extLst>
              </a:tr>
              <a:tr h="196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коллективное творческое дело «Моя дружная семья»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958462"/>
                  </a:ext>
                </a:extLst>
              </a:tr>
              <a:tr h="196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организатор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инициатор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Исполнитель</a:t>
                      </a:r>
                      <a:endParaRPr lang="ru-RU" sz="600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наблюдатель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445874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Александров Н.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624566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Волгин А.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14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Костюкова О.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947510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 «Здоровым будешь – всё добудешь!» 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738908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выход на природу «Весёлые семейные страты»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97674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Александров Н.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852201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Волгин А.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68032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Костюкова О.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991726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 «Дерево дорого плодами,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 человек – делами!»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91789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игра по станциям «Я берегу природу»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756528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Александров Н.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335370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Волгин А.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979936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Костюкова О.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753928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 «Если дружба велика,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будет Родина крепка!»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490346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коллективный творческий проект «Дружный хоровод»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657877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Александров Н.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65516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Волгин А.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30875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Костюкова О.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47576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 «Учимся, растём, мечтаем ВМЕСТЕ!»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435282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коллективное творческое дело «В гостях у Орлят»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388262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Александров Н.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004598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Волгин А.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252635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Костюкова О.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+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11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93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/>
          <p:nvPr/>
        </p:nvSpPr>
        <p:spPr>
          <a:xfrm>
            <a:off x="234462" y="2260981"/>
            <a:ext cx="11723076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Montserrat Black" panose="00000A00000000000000" pitchFamily="2" charset="-52"/>
              </a:rPr>
              <a:t>СПАСИБО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Montserrat Black" panose="00000A00000000000000" pitchFamily="2" charset="-52"/>
              </a:rPr>
              <a:t>ЗА ВНИМАНИЕ!</a:t>
            </a:r>
          </a:p>
        </p:txBody>
      </p:sp>
      <p:sp>
        <p:nvSpPr>
          <p:cNvPr id="3" name="object 11"/>
          <p:cNvSpPr txBox="1">
            <a:spLocks/>
          </p:cNvSpPr>
          <p:nvPr/>
        </p:nvSpPr>
        <p:spPr>
          <a:xfrm>
            <a:off x="1263564" y="3704609"/>
            <a:ext cx="683927" cy="26930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marR="0" lvl="0" indent="0" algn="ctr" defTabSz="121917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20" normalizeH="0" baseline="0" noProof="0" dirty="0" smtClean="0">
                <a:ln>
                  <a:noFill/>
                </a:ln>
                <a:solidFill>
                  <a:srgbClr val="4F3A8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САЙТ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F3A8C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113396" y="5984898"/>
            <a:ext cx="984265" cy="26930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933" algn="ctr" defTabSz="1219170">
              <a:spcBef>
                <a:spcPts val="180"/>
              </a:spcBef>
              <a:defRPr/>
            </a:pPr>
            <a:r>
              <a:rPr sz="1600" b="1" spc="13" dirty="0">
                <a:solidFill>
                  <a:srgbClr val="4F3A8C"/>
                </a:solidFill>
                <a:latin typeface="Calibri"/>
                <a:cs typeface="Calibri"/>
              </a:rPr>
              <a:t>ВКонтакте</a:t>
            </a:r>
            <a:endParaRPr sz="1600" dirty="0">
              <a:solidFill>
                <a:srgbClr val="4F3A8C"/>
              </a:solidFill>
              <a:latin typeface="Calibri"/>
              <a:cs typeface="Calibri"/>
            </a:endParaRPr>
          </a:p>
        </p:txBody>
      </p:sp>
      <p:pic>
        <p:nvPicPr>
          <p:cNvPr id="6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218" y="2146578"/>
            <a:ext cx="1454624" cy="1439966"/>
          </a:xfrm>
          <a:prstGeom prst="rect">
            <a:avLst/>
          </a:prstGeom>
        </p:spPr>
      </p:pic>
      <p:pic>
        <p:nvPicPr>
          <p:cNvPr id="7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218" y="4260857"/>
            <a:ext cx="1474014" cy="14740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0270E-5674-1493-2687-843AD486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2700"/>
            <a:ext cx="12176494" cy="68453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/>
          </p:nvPr>
        </p:nvGraphicFramePr>
        <p:xfrm>
          <a:off x="283028" y="1248104"/>
          <a:ext cx="11908972" cy="538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DE64B3-8EB8-6FA9-41E6-ED95293104DB}"/>
              </a:ext>
            </a:extLst>
          </p:cNvPr>
          <p:cNvSpPr txBox="1"/>
          <p:nvPr/>
        </p:nvSpPr>
        <p:spPr>
          <a:xfrm>
            <a:off x="279484" y="1301157"/>
            <a:ext cx="10297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Методические рекомендации по развитию социальной активности детей старшего дошкольного возраста в рамках программы «ОРЛЯТА РОССИИ»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D2345-4FB1-4C27-80EB-378A111A0D03}"/>
              </a:ext>
            </a:extLst>
          </p:cNvPr>
          <p:cNvSpPr txBox="1"/>
          <p:nvPr/>
        </p:nvSpPr>
        <p:spPr>
          <a:xfrm>
            <a:off x="603168" y="2818985"/>
            <a:ext cx="5183989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Авторский коллектив:</a:t>
            </a:r>
            <a:endParaRPr lang="ru-RU" sz="2000" dirty="0"/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Спирина Л.В.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заместитель директора ФГБОУ ВДЦ «Орлёнок» по образовательной деятельности, управлению персоналом и связям с общественностью, канд.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Телешева О.Ю.,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ООРП «Орлята России», зав. детской библиотекой ФГБОУ ВДЦ «Орлёнок».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Шевердина О.В.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старший методист ООРП «Орлята России» ФГБОУ ВДЦ «Орлёнок», канд.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726" y="2179817"/>
            <a:ext cx="1591194" cy="1591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D2345-4FB1-4C27-80EB-378A111A0D03}"/>
              </a:ext>
            </a:extLst>
          </p:cNvPr>
          <p:cNvSpPr txBox="1"/>
          <p:nvPr/>
        </p:nvSpPr>
        <p:spPr>
          <a:xfrm>
            <a:off x="6107297" y="3118256"/>
            <a:ext cx="599336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Рецензенты: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Новицкая В.А., директор института детства Российского государственного педагогического университета им. А.И. Герцена, доцент,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канд.пед.наук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Савинова Л.Ю., заведующая кафедрой педагогики начального образования и художественного развития ребенка, доцент,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канд.пед.наук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Фришман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И.И., директор научно-практического центра СПО ФДО, д-р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наук.</a:t>
            </a:r>
          </a:p>
        </p:txBody>
      </p:sp>
    </p:spTree>
    <p:extLst>
      <p:ext uri="{BB962C8B-B14F-4D97-AF65-F5344CB8AC3E}">
        <p14:creationId xmlns:p14="http://schemas.microsoft.com/office/powerpoint/2010/main" val="69306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/>
          <p:nvPr/>
        </p:nvSpPr>
        <p:spPr>
          <a:xfrm>
            <a:off x="368299" y="1120775"/>
            <a:ext cx="11637434" cy="803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бъект 5"/>
          <p:cNvSpPr txBox="1"/>
          <p:nvPr/>
        </p:nvSpPr>
        <p:spPr>
          <a:xfrm>
            <a:off x="368300" y="2067888"/>
            <a:ext cx="5918200" cy="18846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00"/>
              </a:spcBef>
              <a:buNone/>
            </a:pPr>
            <a:endParaRPr lang="en-US" altLang="ru-RU" sz="2000" b="1" dirty="0">
              <a:latin typeface="Montserrat" pitchFamily="2" charset="0"/>
            </a:endParaRPr>
          </a:p>
          <a:p>
            <a:pPr marL="0" indent="0" fontAlgn="auto">
              <a:lnSpc>
                <a:spcPct val="100000"/>
              </a:lnSpc>
              <a:spcBef>
                <a:spcPts val="100"/>
              </a:spcBef>
              <a:buNone/>
            </a:pPr>
            <a:endParaRPr lang="en-US" altLang="ru-RU" sz="2000" dirty="0">
              <a:solidFill>
                <a:srgbClr val="8572E8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AE714-70A4-4F13-8396-54902A086168}"/>
              </a:ext>
            </a:extLst>
          </p:cNvPr>
          <p:cNvSpPr txBox="1"/>
          <p:nvPr/>
        </p:nvSpPr>
        <p:spPr>
          <a:xfrm>
            <a:off x="186267" y="1156707"/>
            <a:ext cx="11163301" cy="185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8572E9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ЦЕЛЬ ПРОГРАММЫ «ОРЛЯТА РОССИИ» </a:t>
            </a:r>
          </a:p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у обучающихся младшего школьного возраста социально-ценностных знаний, отношений и опыта позитивного преобразования ближайшего социального окружения на основе традиционных российских духовно-нравственных ценностей, воспитания культуры общения, любви к своему Отечеству, его истории, культуре, природе,</a:t>
            </a:r>
            <a:r>
              <a:rPr kumimoji="0" lang="ru-RU" sz="1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развитие самостоятельности и ответственности</a:t>
            </a:r>
            <a:r>
              <a:rPr lang="ru-RU" dirty="0"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DEAAB-7669-4694-809A-B8219C6BED0A}"/>
              </a:ext>
            </a:extLst>
          </p:cNvPr>
          <p:cNvSpPr txBox="1"/>
          <p:nvPr/>
        </p:nvSpPr>
        <p:spPr>
          <a:xfrm>
            <a:off x="167217" y="3189918"/>
            <a:ext cx="3793067" cy="3303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572E9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ФГОС ДО </a:t>
            </a:r>
          </a:p>
          <a:p>
            <a:pPr marL="0" marR="0" lvl="0" indent="44958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Одной из приоритетных задач педагогов ДОУ является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развитие начал социальной активности дошкольников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в рамках образовательной области «Социально-коммуникативное развитие» (п. 2.6)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CDB465-6766-4A2B-9B97-168291DBE938}"/>
              </a:ext>
            </a:extLst>
          </p:cNvPr>
          <p:cNvSpPr txBox="1"/>
          <p:nvPr/>
        </p:nvSpPr>
        <p:spPr>
          <a:xfrm>
            <a:off x="7975600" y="3292382"/>
            <a:ext cx="42164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18492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572E9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СУБЪЕКТНАЯ ПОЗИЦИЯ РЕБЁНКА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18492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073DF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Принципы дошкольного образования (ФГОС ДО) дополнены следующим: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Признание ребёнка полноценным участником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(субъектом</a:t>
            </a:r>
            <a:r>
              <a:rPr kumimoji="0" lang="ru-RU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) образовательных отношений</a:t>
            </a:r>
            <a:r>
              <a:rPr kumimoji="0" lang="ru-RU" sz="18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п.14.3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248D7B-B227-4385-B2AD-91385CC0702D}"/>
              </a:ext>
            </a:extLst>
          </p:cNvPr>
          <p:cNvSpPr txBox="1"/>
          <p:nvPr/>
        </p:nvSpPr>
        <p:spPr>
          <a:xfrm>
            <a:off x="3759200" y="3292382"/>
            <a:ext cx="42164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18492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72E9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ЦЕЛЬ ФОП ДО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572E9"/>
              </a:solidFill>
              <a:effectLst/>
              <a:uLnTx/>
              <a:uFillTx/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18492" algn="l"/>
              </a:tabLst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572E9"/>
              </a:solidFill>
              <a:effectLst/>
              <a:uLnTx/>
              <a:uFillTx/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18492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Разностороннее развитие ребёнка в период дошкольного детства с учётом возрастных и индивидуальных особенностей </a:t>
            </a:r>
            <a:r>
              <a:rPr lang="ru-RU" sz="2000" i="1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 основе духовно-нравственных ценностей российского народа, </a:t>
            </a: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исторических и национально-культурных традиций.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8073DF"/>
              </a:solidFill>
              <a:effectLst/>
              <a:uLnTx/>
              <a:uFillTx/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extLst>
              <a:ext uri="{FF2B5EF4-FFF2-40B4-BE49-F238E27FC236}">
                <a16:creationId xmlns:a16="http://schemas.microsoft.com/office/drawing/2014/main" id="{3BAED927-0E24-4E42-BFD8-C3CECCB31922}"/>
              </a:ext>
            </a:extLst>
          </p:cNvPr>
          <p:cNvSpPr/>
          <p:nvPr/>
        </p:nvSpPr>
        <p:spPr>
          <a:xfrm>
            <a:off x="489263" y="3634431"/>
            <a:ext cx="5058640" cy="0"/>
          </a:xfrm>
          <a:prstGeom prst="line">
            <a:avLst/>
          </a:prstGeom>
          <a:ln w="28575" cap="rnd">
            <a:solidFill>
              <a:srgbClr val="807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295E8E65-7B84-4FFC-90FD-C5C710A2DF21}"/>
              </a:ext>
            </a:extLst>
          </p:cNvPr>
          <p:cNvSpPr/>
          <p:nvPr/>
        </p:nvSpPr>
        <p:spPr>
          <a:xfrm rot="16200000">
            <a:off x="3200475" y="4045825"/>
            <a:ext cx="5058640" cy="0"/>
          </a:xfrm>
          <a:prstGeom prst="line">
            <a:avLst/>
          </a:prstGeom>
          <a:ln w="28575" cap="rnd">
            <a:solidFill>
              <a:srgbClr val="807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002193A8-B614-4F9F-A007-9E84F2DACF84}"/>
              </a:ext>
            </a:extLst>
          </p:cNvPr>
          <p:cNvSpPr/>
          <p:nvPr/>
        </p:nvSpPr>
        <p:spPr>
          <a:xfrm>
            <a:off x="5839516" y="3634431"/>
            <a:ext cx="5058640" cy="0"/>
          </a:xfrm>
          <a:prstGeom prst="line">
            <a:avLst/>
          </a:prstGeom>
          <a:ln w="28575" cap="rnd">
            <a:solidFill>
              <a:srgbClr val="8073D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CBEF953-A28C-4BD2-8D9B-FC48F0AA0335}"/>
              </a:ext>
            </a:extLst>
          </p:cNvPr>
          <p:cNvSpPr txBox="1"/>
          <p:nvPr/>
        </p:nvSpPr>
        <p:spPr>
          <a:xfrm>
            <a:off x="6645307" y="1022897"/>
            <a:ext cx="4624705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600" dirty="0">
                <a:solidFill>
                  <a:srgbClr val="8572E8"/>
                </a:solidFill>
                <a:latin typeface="Montserrat Black" panose="00000A00000000000000" pitchFamily="2" charset="-52"/>
              </a:rPr>
              <a:t>УЧАСТНИКИ ПРОГРАММЫ</a:t>
            </a:r>
            <a:endParaRPr lang="en-US" altLang="ru-RU" sz="26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  <a:p>
            <a:endParaRPr lang="en-US" altLang="ru-RU" sz="26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B4BB8377-372C-4A83-AC6C-3F52F7A322A6}"/>
              </a:ext>
            </a:extLst>
          </p:cNvPr>
          <p:cNvSpPr txBox="1"/>
          <p:nvPr/>
        </p:nvSpPr>
        <p:spPr>
          <a:xfrm>
            <a:off x="186340" y="1022897"/>
            <a:ext cx="4624705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600" dirty="0">
                <a:solidFill>
                  <a:srgbClr val="8572E8"/>
                </a:solidFill>
                <a:latin typeface="Montserrat Black" panose="00000A00000000000000" pitchFamily="2" charset="-52"/>
              </a:rPr>
              <a:t>МОДУЛИ</a:t>
            </a:r>
          </a:p>
          <a:p>
            <a:pPr algn="ctr"/>
            <a:r>
              <a:rPr lang="ru-RU" altLang="en-US" sz="2600" dirty="0">
                <a:solidFill>
                  <a:srgbClr val="8572E8"/>
                </a:solidFill>
                <a:latin typeface="Montserrat Black" panose="00000A00000000000000" pitchFamily="2" charset="-52"/>
              </a:rPr>
              <a:t>ПРОГРАММЫ</a:t>
            </a:r>
            <a:endParaRPr lang="en-US" altLang="ru-RU" sz="26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  <a:p>
            <a:endParaRPr lang="en-US" altLang="ru-RU" sz="26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D3FD2-E01A-4EBC-BF5E-3F3D6F7E6548}"/>
              </a:ext>
            </a:extLst>
          </p:cNvPr>
          <p:cNvSpPr txBox="1"/>
          <p:nvPr/>
        </p:nvSpPr>
        <p:spPr>
          <a:xfrm>
            <a:off x="186340" y="1762476"/>
            <a:ext cx="5577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8572E9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 2021 года:</a:t>
            </a:r>
          </a:p>
          <a:p>
            <a:pPr>
              <a:defRPr/>
            </a:pP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УМК учебного года 1,2,3,4, классов</a:t>
            </a:r>
          </a:p>
          <a:p>
            <a:pPr>
              <a:defRPr/>
            </a:pP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летнего отдыха «Содружество Орлят России» (детские лагеря: пришкольные, загородные, федеральные центры)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796EA-DAEC-41EF-A8E1-672327E95A13}"/>
              </a:ext>
            </a:extLst>
          </p:cNvPr>
          <p:cNvSpPr txBox="1"/>
          <p:nvPr/>
        </p:nvSpPr>
        <p:spPr>
          <a:xfrm>
            <a:off x="5909660" y="1815984"/>
            <a:ext cx="6096000" cy="181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Bef>
                <a:spcPts val="100"/>
              </a:spcBef>
              <a:tabLst>
                <a:tab pos="122764" algn="l"/>
              </a:tabLst>
              <a:defRPr/>
            </a:pP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1800" spc="-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1800" spc="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800" spc="-4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800" spc="-5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ие</a:t>
            </a:r>
            <a:r>
              <a:rPr lang="ru-RU" sz="1800" spc="-1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-5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ru-RU" sz="1800" spc="-2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800" spc="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800" spc="-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ль</a:t>
            </a:r>
            <a:r>
              <a:rPr lang="ru-RU" sz="1800" spc="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spc="-1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spc="-1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800" dirty="0">
              <a:solidFill>
                <a:prstClr val="black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>
              <a:spcBef>
                <a:spcPts val="100"/>
              </a:spcBef>
              <a:tabLst>
                <a:tab pos="122764" algn="l"/>
              </a:tabLst>
              <a:defRPr/>
            </a:pPr>
            <a:r>
              <a:rPr lang="ru-RU" sz="1800" spc="-2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Наставники Орлят</a:t>
            </a:r>
            <a:endParaRPr lang="ru-RU" sz="1800" dirty="0">
              <a:solidFill>
                <a:prstClr val="black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>
              <a:spcBef>
                <a:spcPts val="100"/>
              </a:spcBef>
              <a:tabLst>
                <a:tab pos="122764" algn="l"/>
              </a:tabLst>
              <a:defRPr/>
            </a:pPr>
            <a:r>
              <a:rPr lang="ru-RU" sz="1800" spc="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spc="-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lang="ru-RU" sz="1800" spc="-18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800" spc="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1800" spc="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800" spc="-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ль</a:t>
            </a:r>
            <a:r>
              <a:rPr lang="ru-RU" sz="1800" spc="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ых</a:t>
            </a:r>
            <a:r>
              <a:rPr lang="ru-RU" sz="1800" spc="-18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-2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800" spc="-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1800" spc="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800" spc="-2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сс</a:t>
            </a:r>
            <a:r>
              <a:rPr lang="ru-RU" sz="1800" spc="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</a:p>
          <a:p>
            <a:pPr defTabSz="1219170">
              <a:spcBef>
                <a:spcPts val="100"/>
              </a:spcBef>
              <a:tabLst>
                <a:tab pos="122764" algn="l"/>
              </a:tabLst>
              <a:defRPr/>
            </a:pPr>
            <a:r>
              <a:rPr lang="ru-RU" dirty="0" smtClean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Советники директоров школ </a:t>
            </a:r>
            <a:endParaRPr lang="ru-RU" dirty="0">
              <a:solidFill>
                <a:prstClr val="black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>
              <a:spcBef>
                <a:spcPts val="100"/>
              </a:spcBef>
              <a:tabLst>
                <a:tab pos="122764" algn="l"/>
              </a:tabLst>
              <a:defRPr/>
            </a:pPr>
            <a:r>
              <a:rPr lang="ru-RU" sz="1800" spc="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800" spc="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800" spc="-4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spc="-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spc="-2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800" spc="1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1800" spc="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1800" spc="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800" spc="-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ю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щи</a:t>
            </a:r>
            <a:r>
              <a:rPr lang="ru-RU" sz="1800" spc="-4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ru-RU" sz="1800" spc="-2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lang="ru-RU" sz="1800" spc="-26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1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800" spc="4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ru-RU" sz="1800" spc="4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ль</a:t>
            </a:r>
            <a:r>
              <a:rPr lang="ru-RU" sz="1800" spc="1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ых </a:t>
            </a:r>
            <a:r>
              <a:rPr lang="ru-RU" sz="1800" spc="-1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1800" spc="4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800" spc="-2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сс</a:t>
            </a:r>
            <a:r>
              <a:rPr lang="ru-RU" sz="1800" spc="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</a:p>
          <a:p>
            <a:pPr defTabSz="1219170">
              <a:spcBef>
                <a:spcPts val="100"/>
              </a:spcBef>
              <a:tabLst>
                <a:tab pos="122764" algn="l"/>
              </a:tabLst>
              <a:defRPr/>
            </a:pPr>
            <a:r>
              <a:rPr lang="ru-RU" sz="1800" spc="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800" spc="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800" spc="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жа</a:t>
            </a:r>
            <a:r>
              <a:rPr lang="ru-RU" sz="1800" spc="-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800" spc="-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800" spc="-2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-4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800" spc="-2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ск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их</a:t>
            </a:r>
            <a:r>
              <a:rPr lang="ru-RU" sz="1800" spc="1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spc="-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1800" spc="4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800" spc="-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800" spc="33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8F130B-14DE-4C67-B8C1-95CAD7421FA9}"/>
              </a:ext>
            </a:extLst>
          </p:cNvPr>
          <p:cNvSpPr txBox="1"/>
          <p:nvPr/>
        </p:nvSpPr>
        <p:spPr>
          <a:xfrm>
            <a:off x="186340" y="3891811"/>
            <a:ext cx="55095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ru-RU" sz="1800" dirty="0">
                <a:solidFill>
                  <a:srgbClr val="8572E9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 2024 -2025 учебного года:</a:t>
            </a:r>
          </a:p>
          <a:p>
            <a:pPr>
              <a:defRPr/>
            </a:pP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 «Орлята-дошколята»  </a:t>
            </a:r>
          </a:p>
          <a:p>
            <a:pPr>
              <a:defRPr/>
            </a:pP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Дополнительная общеобразовательная общеразвивающая программа   «Орлята России»  </a:t>
            </a:r>
          </a:p>
          <a:p>
            <a:pPr>
              <a:defRPr/>
            </a:pP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Адаптированная программа «Орлята России» для детей с ОВЗ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D0131-A05A-44B4-ABD7-C6C7F19B3376}"/>
              </a:ext>
            </a:extLst>
          </p:cNvPr>
          <p:cNvSpPr txBox="1"/>
          <p:nvPr/>
        </p:nvSpPr>
        <p:spPr>
          <a:xfrm>
            <a:off x="5945552" y="3891811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tabLst>
                <a:tab pos="122764" algn="l"/>
              </a:tabLst>
              <a:defRPr/>
            </a:pPr>
            <a:r>
              <a:rPr lang="ru-RU" sz="1800" spc="-27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Дошкольники 6-7 лет</a:t>
            </a:r>
          </a:p>
          <a:p>
            <a:pPr defTabSz="1219170">
              <a:lnSpc>
                <a:spcPct val="150000"/>
              </a:lnSpc>
              <a:tabLst>
                <a:tab pos="122764" algn="l"/>
              </a:tabLst>
              <a:defRPr/>
            </a:pP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Воспитатели дошкольных </a:t>
            </a:r>
            <a:r>
              <a:rPr lang="ru-RU" sz="1800" dirty="0" smtClean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групп</a:t>
            </a:r>
          </a:p>
          <a:p>
            <a:pPr defTabSz="1219170">
              <a:lnSpc>
                <a:spcPct val="150000"/>
              </a:lnSpc>
              <a:tabLst>
                <a:tab pos="122764" algn="l"/>
              </a:tabLst>
              <a:defRPr/>
            </a:pPr>
            <a:r>
              <a:rPr lang="ru-RU" dirty="0" smtClean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Родители</a:t>
            </a:r>
            <a:endParaRPr lang="ru-RU" sz="1800" dirty="0">
              <a:solidFill>
                <a:prstClr val="black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>
              <a:lnSpc>
                <a:spcPct val="150000"/>
              </a:lnSpc>
              <a:tabLst>
                <a:tab pos="122764" algn="l"/>
              </a:tabLst>
              <a:defRPr/>
            </a:pP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Педагоги дополнительного образования </a:t>
            </a:r>
          </a:p>
          <a:p>
            <a:pPr defTabSz="1219170">
              <a:lnSpc>
                <a:spcPct val="150000"/>
              </a:lnSpc>
              <a:tabLst>
                <a:tab pos="122764" algn="l"/>
              </a:tabLst>
              <a:defRPr/>
            </a:pP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Дети с ОВЗ</a:t>
            </a:r>
          </a:p>
          <a:p>
            <a:pPr defTabSz="1219170">
              <a:lnSpc>
                <a:spcPct val="150000"/>
              </a:lnSpc>
              <a:tabLst>
                <a:tab pos="122764" algn="l"/>
              </a:tabLst>
              <a:defRPr/>
            </a:pPr>
            <a:r>
              <a:rPr lang="ru-RU" sz="1800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Учителя, работающие с детьми с ОВЗ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0270E-5674-1493-2687-843AD4867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0" y="0"/>
            <a:ext cx="12176494" cy="6845300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71309055"/>
              </p:ext>
            </p:extLst>
          </p:nvPr>
        </p:nvGraphicFramePr>
        <p:xfrm>
          <a:off x="246562" y="748580"/>
          <a:ext cx="11908972" cy="538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DE64B3-8EB8-6FA9-41E6-ED95293104DB}"/>
              </a:ext>
            </a:extLst>
          </p:cNvPr>
          <p:cNvSpPr txBox="1"/>
          <p:nvPr/>
        </p:nvSpPr>
        <p:spPr>
          <a:xfrm>
            <a:off x="1189691" y="1114322"/>
            <a:ext cx="10297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 Black" panose="00000A00000000000000" pitchFamily="2" charset="-52"/>
              </a:rPr>
              <a:t>Структура методических рекомендаций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D2345-4FB1-4C27-80EB-378A111A0D03}"/>
              </a:ext>
            </a:extLst>
          </p:cNvPr>
          <p:cNvSpPr txBox="1"/>
          <p:nvPr/>
        </p:nvSpPr>
        <p:spPr>
          <a:xfrm>
            <a:off x="843587" y="2150091"/>
            <a:ext cx="10714923" cy="398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Основания выстраивания совместной деятельности для становления субъектной позиции дошкольника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организации коллективной творческой деятельности в дошкольной образовательной организации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воспитателем коллективной творческой деятельности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Чередование традиционных поручений в дошкольной образовательной организации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Предполагаемые результаты использования методических рекомендаций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диагностика предполагаемых результатов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Практико-ориентированные материалы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2EDC1-0BBB-A872-CFDF-260446F6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2700"/>
            <a:ext cx="12176494" cy="684530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F140D6B-F666-4BAA-8421-693302648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16298"/>
              </p:ext>
            </p:extLst>
          </p:nvPr>
        </p:nvGraphicFramePr>
        <p:xfrm>
          <a:off x="277996" y="1319945"/>
          <a:ext cx="11658601" cy="524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279">
                  <a:extLst>
                    <a:ext uri="{9D8B030D-6E8A-4147-A177-3AD203B41FA5}">
                      <a16:colId xmlns:a16="http://schemas.microsoft.com/office/drawing/2014/main" val="853142420"/>
                    </a:ext>
                  </a:extLst>
                </a:gridCol>
                <a:gridCol w="4013401">
                  <a:extLst>
                    <a:ext uri="{9D8B030D-6E8A-4147-A177-3AD203B41FA5}">
                      <a16:colId xmlns:a16="http://schemas.microsoft.com/office/drawing/2014/main" val="2512146795"/>
                    </a:ext>
                  </a:extLst>
                </a:gridCol>
                <a:gridCol w="4802921">
                  <a:extLst>
                    <a:ext uri="{9D8B030D-6E8A-4147-A177-3AD203B41FA5}">
                      <a16:colId xmlns:a16="http://schemas.microsoft.com/office/drawing/2014/main" val="1174536252"/>
                    </a:ext>
                  </a:extLst>
                </a:gridCol>
              </a:tblGrid>
              <a:tr h="550808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Направления</a:t>
                      </a:r>
                    </a:p>
                    <a:p>
                      <a:pPr marL="0" algn="ctr" defTabSz="1219170" rtl="0" eaLnBrk="1" latinLnBrk="0" hangingPunct="1"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(треки) программы «Орлята России»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ФОП ДО, ФПВ,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образовательные области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327172"/>
                  </a:ext>
                </a:extLst>
              </a:tr>
              <a:tr h="719074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Орлёнок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Лидер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«Социально-коммуникативное развитие»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«Физическое развитие»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«Речевое развитие»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Раскрытие лидерских способностей и умения работать в команде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99411"/>
                  </a:ext>
                </a:extLst>
              </a:tr>
              <a:tr h="49715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Орлёнок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Доброволец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«Социально-коммуникативное развитие»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«Речевое развитие»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Раскрытие в детях волонтерского потенциала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19984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Орлёнок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Мастер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«Художественно-творческое развитие»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«Речевое развитие»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Формирование любви к искусству и труду, развитие творческих способностей и эстетического вкуса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111771"/>
                  </a:ext>
                </a:extLst>
              </a:tr>
              <a:tr h="523782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Орлёнок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Спортсмен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«Физическое развитие»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«Речевое развитие»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Привитие интереса к спорту и формирование навыков здорового образа жизни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31166"/>
                  </a:ext>
                </a:extLst>
              </a:tr>
              <a:tr h="524226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Орлёнок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Эрудит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«Познавательное развитие»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«Речевое развитие»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Интеллектуальное развитие детей через познавательную и исследовательскую деятельность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780313"/>
                  </a:ext>
                </a:extLst>
              </a:tr>
              <a:tr h="711101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Орлёнок – Хранитель исторической памяти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«Социально-коммуникативное развитие»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«Речевое развитие»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Воспитание любви и уважения к своей семье, Малой Родине, традициям и истории страны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18104"/>
                  </a:ext>
                </a:extLst>
              </a:tr>
              <a:tr h="708181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Орлёнок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Эколог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«Познавательное развитие»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noProof="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«Речевое развитие»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Формирование представлений об экологической культуре и ответственного отношения к природе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545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CBEF953-A28C-4BD2-8D9B-FC48F0AA0335}"/>
              </a:ext>
            </a:extLst>
          </p:cNvPr>
          <p:cNvSpPr txBox="1"/>
          <p:nvPr/>
        </p:nvSpPr>
        <p:spPr>
          <a:xfrm>
            <a:off x="6856095" y="1376315"/>
            <a:ext cx="4624705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900" dirty="0">
                <a:solidFill>
                  <a:srgbClr val="8572E8"/>
                </a:solidFill>
                <a:latin typeface="Montserrat Black" panose="00000A00000000000000" pitchFamily="2" charset="-52"/>
              </a:rPr>
              <a:t>Основные понятия</a:t>
            </a:r>
            <a:endParaRPr lang="en-US" altLang="ru-RU" sz="29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  <a:p>
            <a:endParaRPr lang="en-US" altLang="ru-RU" sz="26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B4BB8377-372C-4A83-AC6C-3F52F7A322A6}"/>
              </a:ext>
            </a:extLst>
          </p:cNvPr>
          <p:cNvSpPr txBox="1"/>
          <p:nvPr/>
        </p:nvSpPr>
        <p:spPr>
          <a:xfrm>
            <a:off x="90530" y="1283795"/>
            <a:ext cx="6466553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900" dirty="0">
                <a:solidFill>
                  <a:srgbClr val="8572E8"/>
                </a:solidFill>
                <a:latin typeface="Montserrat Black" panose="00000A00000000000000" pitchFamily="2" charset="-52"/>
              </a:rPr>
              <a:t>Методические рекомендации </a:t>
            </a:r>
          </a:p>
          <a:p>
            <a:pPr algn="ctr"/>
            <a:r>
              <a:rPr lang="ru-RU" altLang="ru-RU" sz="2900" dirty="0">
                <a:solidFill>
                  <a:srgbClr val="8572E8"/>
                </a:solidFill>
                <a:latin typeface="Montserrat Black" panose="00000A00000000000000" pitchFamily="2" charset="-52"/>
              </a:rPr>
              <a:t>«Орлята-Дошколята»</a:t>
            </a:r>
            <a:endParaRPr lang="en-US" altLang="ru-RU" sz="29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  <a:p>
            <a:endParaRPr lang="en-US" altLang="ru-RU" sz="26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8C75C-FDE4-4A0D-A231-FC02CC179C59}"/>
              </a:ext>
            </a:extLst>
          </p:cNvPr>
          <p:cNvSpPr txBox="1"/>
          <p:nvPr/>
        </p:nvSpPr>
        <p:spPr>
          <a:xfrm>
            <a:off x="154379" y="2475871"/>
            <a:ext cx="6466553" cy="369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еханизм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преемственности между дошкольным и школьным уровнями образования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богащение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содержания деятельности ДОО, направленное на развитие начал социальной активности ребёнка старшего дошкольного возраста и демонстрации субъектной позиции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ервоначальное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знакомство  всех участников с основами коллективного взаимодействия детей и взрослых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одготовка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детско-родительского сообщества к активному участию в программе «Орлята России» в начальной школе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443AC-EE89-4F4D-B723-C42FF4BC324F}"/>
              </a:ext>
            </a:extLst>
          </p:cNvPr>
          <p:cNvSpPr txBox="1"/>
          <p:nvPr/>
        </p:nvSpPr>
        <p:spPr>
          <a:xfrm>
            <a:off x="7125124" y="2475871"/>
            <a:ext cx="4624705" cy="301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Событие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Совместная деятельность детско-взрослого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сообщества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Коллективная (совместная) творческая деятельность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Чередование традиционных поручений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Инициативная группа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Творческая</a:t>
            </a:r>
            <a:r>
              <a:rPr lang="ru-RU" dirty="0">
                <a:solidFill>
                  <a:prstClr val="black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группа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3">
            <a:extLst>
              <a:ext uri="{FF2B5EF4-FFF2-40B4-BE49-F238E27FC236}">
                <a16:creationId xmlns:a16="http://schemas.microsoft.com/office/drawing/2014/main" id="{AE8D0571-B08A-429C-AF5B-C1BB1D5BDEE0}"/>
              </a:ext>
            </a:extLst>
          </p:cNvPr>
          <p:cNvSpPr txBox="1"/>
          <p:nvPr/>
        </p:nvSpPr>
        <p:spPr>
          <a:xfrm>
            <a:off x="618853" y="1195333"/>
            <a:ext cx="3939451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900" dirty="0">
                <a:solidFill>
                  <a:srgbClr val="8572E8"/>
                </a:solidFill>
                <a:latin typeface="Montserrat Black" panose="00000A00000000000000" pitchFamily="2" charset="-52"/>
              </a:rPr>
              <a:t>Начальная школа</a:t>
            </a:r>
            <a:endParaRPr lang="en-US" altLang="ru-RU" sz="29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  <a:p>
            <a:endParaRPr lang="en-US" altLang="ru-RU" sz="26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10D72E3C-7827-4898-8F05-64B7E3AA5B52}"/>
              </a:ext>
            </a:extLst>
          </p:cNvPr>
          <p:cNvSpPr txBox="1"/>
          <p:nvPr/>
        </p:nvSpPr>
        <p:spPr>
          <a:xfrm>
            <a:off x="6245163" y="1204524"/>
            <a:ext cx="3939451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900" dirty="0">
                <a:solidFill>
                  <a:srgbClr val="8572E8"/>
                </a:solidFill>
                <a:latin typeface="Montserrat Black" panose="00000A00000000000000" pitchFamily="2" charset="-52"/>
              </a:rPr>
              <a:t>Детские сады</a:t>
            </a:r>
            <a:endParaRPr lang="en-US" altLang="ru-RU" sz="29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  <a:p>
            <a:endParaRPr lang="en-US" altLang="ru-RU" sz="2600" dirty="0">
              <a:solidFill>
                <a:srgbClr val="8572E8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4943F-69B9-4C4E-8CE8-8EB14CDB590B}"/>
              </a:ext>
            </a:extLst>
          </p:cNvPr>
          <p:cNvSpPr txBox="1"/>
          <p:nvPr/>
        </p:nvSpPr>
        <p:spPr>
          <a:xfrm>
            <a:off x="6096000" y="177344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Семья</a:t>
            </a:r>
          </a:p>
          <a:p>
            <a:pPr marL="304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«Если семья вместе, то и душа на месте»</a:t>
            </a: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Здоровый образ жизни </a:t>
            </a: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  «Здоровым будешь – всё добудешь!»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Природа </a:t>
            </a:r>
          </a:p>
          <a:p>
            <a:pPr marL="3571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«Дерево дорого плодами, а человек - делами»</a:t>
            </a:r>
            <a:endParaRPr kumimoji="0" lang="ru-RU" sz="1800" i="0" u="none" strike="noStrike" kern="1200" cap="none" spc="5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i="0" u="none" strike="noStrike" kern="1200" cap="none" spc="5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Родина </a:t>
            </a:r>
          </a:p>
          <a:p>
            <a:pPr marL="3571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«Если дружба велика, будет Родина крепка!»</a:t>
            </a: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Орлята России </a:t>
            </a:r>
          </a:p>
          <a:p>
            <a:pPr marL="3571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«Учимся, растём, мечтаем ВМЕСТЕ!»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6D1D02-F4B5-482F-B995-D706E4ADD4EB}"/>
              </a:ext>
            </a:extLst>
          </p:cNvPr>
          <p:cNvSpPr txBox="1"/>
          <p:nvPr/>
        </p:nvSpPr>
        <p:spPr>
          <a:xfrm>
            <a:off x="618852" y="1905534"/>
            <a:ext cx="5477148" cy="3983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Орлёнок</a:t>
            </a:r>
            <a:r>
              <a:rPr kumimoji="0" lang="ru-RU" sz="18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–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Лидер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Орлёнок</a:t>
            </a:r>
            <a:r>
              <a:rPr kumimoji="0" lang="ru-RU" sz="1800" b="1" i="0" u="none" strike="noStrike" kern="1200" cap="none" spc="8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–</a:t>
            </a:r>
            <a:r>
              <a:rPr kumimoji="0" lang="ru-RU" sz="1800" b="1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Доброволец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222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Орлёнок</a:t>
            </a:r>
            <a:r>
              <a:rPr kumimoji="0" lang="ru-RU" sz="1800" b="1" i="0" u="none" strike="noStrike" kern="1200" cap="none" spc="12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–</a:t>
            </a:r>
            <a:r>
              <a:rPr kumimoji="0" lang="ru-RU" sz="1800" b="1" i="0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Мастер</a:t>
            </a:r>
          </a:p>
          <a:p>
            <a:pPr marL="222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5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222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Орлёнок</a:t>
            </a:r>
            <a:r>
              <a:rPr kumimoji="0" lang="ru-RU" sz="18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–</a:t>
            </a: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Спортсмен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190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Орлёнок</a:t>
            </a:r>
            <a:r>
              <a:rPr kumimoji="0" lang="ru-RU" sz="1800" b="1" i="0" u="none" strike="noStrike" kern="1200" cap="none" spc="14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–</a:t>
            </a:r>
            <a:r>
              <a:rPr kumimoji="0" lang="ru-RU" sz="1800" b="1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Хранитель</a:t>
            </a:r>
            <a:r>
              <a:rPr kumimoji="0" lang="ru-RU" sz="1800" b="1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исторической</a:t>
            </a:r>
            <a:r>
              <a:rPr kumimoji="0" lang="ru-RU" sz="1800" b="1" i="0" u="none" strike="noStrike" kern="1200" cap="none" spc="114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памяти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5270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Орлёнок</a:t>
            </a:r>
            <a:r>
              <a:rPr kumimoji="0" lang="ru-RU" sz="1800" b="1" i="0" u="none" strike="noStrike" kern="1200" cap="none" spc="12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–</a:t>
            </a:r>
            <a:r>
              <a:rPr kumimoji="0" lang="ru-RU" sz="1800" b="1" i="0" u="none" strike="noStrike" kern="1200" cap="none" spc="4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Эрудит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  <a:p>
            <a:pPr marL="4889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Орлёнок</a:t>
            </a:r>
            <a:r>
              <a:rPr kumimoji="0" lang="ru-RU" sz="1800" b="1" i="0" u="none" strike="noStrike" kern="1200" cap="none" spc="105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–</a:t>
            </a:r>
            <a:r>
              <a:rPr kumimoji="0" lang="ru-RU" sz="18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Эколог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57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2EDC1-0BBB-A872-CFDF-260446F60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76494" cy="68453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9EB2DA-3FCA-4584-AE2E-43EA446FF350}"/>
              </a:ext>
            </a:extLst>
          </p:cNvPr>
          <p:cNvSpPr txBox="1"/>
          <p:nvPr/>
        </p:nvSpPr>
        <p:spPr>
          <a:xfrm>
            <a:off x="252990" y="1062160"/>
            <a:ext cx="11708614" cy="14020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900" dirty="0">
                <a:solidFill>
                  <a:schemeClr val="bg1"/>
                </a:solidFill>
                <a:latin typeface="Montserrat Black" panose="00000A00000000000000" pitchFamily="2" charset="-52"/>
              </a:rPr>
              <a:t>Примерное календарно-тематическое планирование</a:t>
            </a:r>
            <a:endParaRPr lang="en-US" altLang="ru-RU" sz="2900" dirty="0">
              <a:solidFill>
                <a:schemeClr val="bg1"/>
              </a:solidFill>
              <a:latin typeface="Montserrat Black" panose="00000A00000000000000" pitchFamily="2" charset="-52"/>
            </a:endParaRPr>
          </a:p>
          <a:p>
            <a:endParaRPr lang="en-US" altLang="ru-RU" sz="2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F3B028-6D47-4925-8F6D-044531119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09970"/>
              </p:ext>
            </p:extLst>
          </p:nvPr>
        </p:nvGraphicFramePr>
        <p:xfrm>
          <a:off x="885703" y="1630005"/>
          <a:ext cx="10443187" cy="4883330"/>
        </p:xfrm>
        <a:graphic>
          <a:graphicData uri="http://schemas.openxmlformats.org/drawingml/2006/table">
            <a:tbl>
              <a:tblPr firstRow="1" firstCol="1" bandRow="1"/>
              <a:tblGrid>
                <a:gridCol w="527971">
                  <a:extLst>
                    <a:ext uri="{9D8B030D-6E8A-4147-A177-3AD203B41FA5}">
                      <a16:colId xmlns:a16="http://schemas.microsoft.com/office/drawing/2014/main" val="3432830604"/>
                    </a:ext>
                  </a:extLst>
                </a:gridCol>
                <a:gridCol w="3281826">
                  <a:extLst>
                    <a:ext uri="{9D8B030D-6E8A-4147-A177-3AD203B41FA5}">
                      <a16:colId xmlns:a16="http://schemas.microsoft.com/office/drawing/2014/main" val="3962068611"/>
                    </a:ext>
                  </a:extLst>
                </a:gridCol>
                <a:gridCol w="3089308">
                  <a:extLst>
                    <a:ext uri="{9D8B030D-6E8A-4147-A177-3AD203B41FA5}">
                      <a16:colId xmlns:a16="http://schemas.microsoft.com/office/drawing/2014/main" val="1113148984"/>
                    </a:ext>
                  </a:extLst>
                </a:gridCol>
                <a:gridCol w="2036314">
                  <a:extLst>
                    <a:ext uri="{9D8B030D-6E8A-4147-A177-3AD203B41FA5}">
                      <a16:colId xmlns:a16="http://schemas.microsoft.com/office/drawing/2014/main" val="710971384"/>
                    </a:ext>
                  </a:extLst>
                </a:gridCol>
                <a:gridCol w="1507768">
                  <a:extLst>
                    <a:ext uri="{9D8B030D-6E8A-4147-A177-3AD203B41FA5}">
                      <a16:colId xmlns:a16="http://schemas.microsoft.com/office/drawing/2014/main" val="653960179"/>
                    </a:ext>
                  </a:extLst>
                </a:gridCol>
              </a:tblGrid>
              <a:tr h="3716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п/п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Примерные события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Период учебного года/месяц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 часов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823673"/>
                  </a:ext>
                </a:extLst>
              </a:tr>
              <a:tr h="9907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СЕМЬЯ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«Если семья вместе, то и душа на месте»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Коллективное творческое дело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«Моя дружная семья»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течение учебного года воспитатель вместе с родителями определяют сроки подготовки и проведения того или иного события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562943"/>
                  </a:ext>
                </a:extLst>
              </a:tr>
              <a:tr h="6316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ЗДОРОВЫЙ ОБРАЗ ЖИЗНИ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«Здоровым будешь - всё добудешь!»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Выход на природу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«Весёлые семейные старты»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080659"/>
                  </a:ext>
                </a:extLst>
              </a:tr>
              <a:tr h="8229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ПРИРОДА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«Дерево дорого плодами, а человек - делами!»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Игра по станциям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«Я берегу природу»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27309"/>
                  </a:ext>
                </a:extLst>
              </a:tr>
              <a:tr h="9907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РОДИНА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«Если дружба велика, будет Родина крепка!»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Коллективный творческий проект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«Дружный хоровод» (долгосрочный проект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учебный год)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43181"/>
                  </a:ext>
                </a:extLst>
              </a:tr>
              <a:tr h="7925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ОРЛЯТА РОССИИ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«Учимся, растём, мечтаем ВМЕСТЕ!»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bg1"/>
                        </a:solidFill>
                        <a:latin typeface="Montserrat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Коллективное творческое дело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«В гостях у Орлят»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завершении учебного года /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конец апреля- май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237527"/>
                  </a:ext>
                </a:extLst>
              </a:tr>
              <a:tr h="198145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Montserrat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5123" marR="5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59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844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классическая (1) (3)</Template>
  <TotalTime>1338</TotalTime>
  <Words>1583</Words>
  <Application>Microsoft Office PowerPoint</Application>
  <PresentationFormat>Широкоэкранный</PresentationFormat>
  <Paragraphs>506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 Black</vt:lpstr>
      <vt:lpstr>Montserrat ExtraBold</vt:lpstr>
      <vt:lpstr>Montserrat Medium</vt:lpstr>
      <vt:lpstr>Symbol</vt:lpstr>
      <vt:lpstr>Tahoma</vt:lpstr>
      <vt:lpstr>Times New Roman</vt:lpstr>
      <vt:lpstr>Тема Office</vt:lpstr>
      <vt:lpstr>Программа развития социальной активности обучающихся начальных классов «ОРЛЯТА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социальной активности обучающихся начальных классов «ОРЛЯТА РОССИИ»</dc:title>
  <dc:creator>Александра Белоусова</dc:creator>
  <cp:lastModifiedBy>ОрлятаРоссии_34</cp:lastModifiedBy>
  <cp:revision>20</cp:revision>
  <dcterms:created xsi:type="dcterms:W3CDTF">2026-01-26T13:12:18Z</dcterms:created>
  <dcterms:modified xsi:type="dcterms:W3CDTF">2026-02-04T06:26:43Z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34557336979340C0A1662F12971EFE9D_13</vt:lpwstr>
  </property>
  <property fmtid="{D5CDD505-2E9C-101B-9397-08002B2CF9AE}" pid="3" name="KSOProductBuildVer">
    <vt:lpwstr>1049-12.2.0.22549</vt:lpwstr>
  </property>
</Properties>
</file>