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98" r:id="rId2"/>
    <p:sldId id="280" r:id="rId3"/>
    <p:sldId id="300" r:id="rId4"/>
    <p:sldId id="286" r:id="rId5"/>
    <p:sldId id="299" r:id="rId6"/>
    <p:sldId id="282" r:id="rId7"/>
    <p:sldId id="281" r:id="rId8"/>
    <p:sldId id="283" r:id="rId9"/>
    <p:sldId id="301" r:id="rId10"/>
    <p:sldId id="284" r:id="rId11"/>
    <p:sldId id="263" r:id="rId12"/>
    <p:sldId id="287" r:id="rId13"/>
    <p:sldId id="302" r:id="rId14"/>
    <p:sldId id="304" r:id="rId15"/>
    <p:sldId id="305" r:id="rId16"/>
    <p:sldId id="306" r:id="rId17"/>
    <p:sldId id="307" r:id="rId18"/>
    <p:sldId id="290" r:id="rId19"/>
    <p:sldId id="308" r:id="rId20"/>
    <p:sldId id="296" r:id="rId21"/>
    <p:sldId id="297" r:id="rId22"/>
    <p:sldId id="29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04FA4-5262-47C1-BEAF-FC1301E859C9}" type="datetimeFigureOut">
              <a:rPr lang="ru-RU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030D2C8-E516-4601-9763-DD93900D7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12D7-3D1D-487D-87F1-2C99B1E6A815}" type="datetimeFigureOut">
              <a:rPr lang="ru-RU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6DD45-8631-480B-9E62-4C709ACDA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F1FA-6B2B-422B-A531-CEB81CD91995}" type="datetimeFigureOut">
              <a:rPr lang="ru-RU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7CEC-6852-42D2-9FAF-68FD25B36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78B1-2DC7-4922-8D09-972D8FC01C22}" type="datetimeFigureOut">
              <a:rPr lang="ru-RU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EB49-A366-43C4-BAF6-6F7069C7E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6E70-3440-4C47-92FF-8BD67766FC45}" type="datetimeFigureOut">
              <a:rPr lang="ru-RU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C7A93-E942-4A47-B075-E31223E6E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F85E-36F0-4821-A525-583B5946A757}" type="datetimeFigureOut">
              <a:rPr lang="ru-RU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53E1E-EAB4-4F27-8A6B-95D209D43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1C86C7-5448-4CFB-9AFD-1408AFCF3CFD}" type="datetimeFigureOut">
              <a:rPr lang="ru-RU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DBF65E-B0AC-4E2E-8E4B-1DF173631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7DE35-5245-4AC5-983C-1B3C767A6ED1}" type="datetimeFigureOut">
              <a:rPr lang="ru-RU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9458-E26F-4630-B809-D53A93B26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FF8D4-EA84-4B99-B032-8A9A75852CBC}" type="datetimeFigureOut">
              <a:rPr lang="ru-RU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75793-1D7E-4CD2-A4F6-5310F24C2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0DB16-D556-4107-99B0-E455CD39E70A}" type="datetimeFigureOut">
              <a:rPr lang="ru-RU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07DD-7E5F-4852-9A8B-2E9B24155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11D9-0DCD-4C41-AF01-043663FCCEFC}" type="datetimeFigureOut">
              <a:rPr lang="ru-RU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8D645-A5E4-4503-AAA8-49FA646AD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3947F36F-8C5F-4739-ACFC-9B2EA7AF45A1}" type="datetimeFigureOut">
              <a:rPr lang="ru-RU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4443F53-B757-46D2-97EA-AF6093BF1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9" r:id="rId2"/>
    <p:sldLayoutId id="2147483920" r:id="rId3"/>
    <p:sldLayoutId id="2147483921" r:id="rId4"/>
    <p:sldLayoutId id="2147483928" r:id="rId5"/>
    <p:sldLayoutId id="2147483929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uildings-1838418_960_720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7" name="TextBox 6"/>
          <p:cNvSpPr txBox="1"/>
          <p:nvPr/>
        </p:nvSpPr>
        <p:spPr>
          <a:xfrm>
            <a:off x="899592" y="404664"/>
            <a:ext cx="7200800" cy="347787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Calibri" pitchFamily="34" charset="0"/>
                <a:cs typeface="Times New Roman" pitchFamily="18" charset="0"/>
              </a:rPr>
              <a:t>Возрастные особенности </a:t>
            </a:r>
            <a:r>
              <a:rPr lang="ru-RU" sz="4400" b="1" dirty="0" smtClean="0">
                <a:latin typeface="Calibri" pitchFamily="34" charset="0"/>
                <a:cs typeface="Times New Roman" pitchFamily="18" charset="0"/>
              </a:rPr>
              <a:t>детей дошкольного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atin typeface="Calibri" pitchFamily="34" charset="0"/>
                <a:cs typeface="Times New Roman" pitchFamily="18" charset="0"/>
              </a:rPr>
              <a:t>и младшего школьного возраста и специфика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atin typeface="Calibri" pitchFamily="34" charset="0"/>
                <a:cs typeface="Times New Roman" pitchFamily="18" charset="0"/>
              </a:rPr>
              <a:t>их </a:t>
            </a:r>
            <a:r>
              <a:rPr lang="ru-RU" sz="4400" b="1" dirty="0">
                <a:latin typeface="Calibri" pitchFamily="34" charset="0"/>
                <a:cs typeface="Times New Roman" pitchFamily="18" charset="0"/>
              </a:rPr>
              <a:t>поведения на дорогах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>
          <a:xfrm>
            <a:off x="107504" y="620689"/>
            <a:ext cx="8928992" cy="1872207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Особенности внимания. «Пусть весь мир подождёт».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Внимание ребенка сосредоточено на том, что он делает.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Мозг ребёнка не в состоянии уловить одновременно более одного явления. Заметив предмет или человека, который привлекает его внимание, ребенок может устремиться к ним, забыв обо всем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9Qb9VG-JB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564904"/>
            <a:ext cx="5328592" cy="415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730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23528" y="620689"/>
            <a:ext cx="8568952" cy="273630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Особенности слухового восприятия.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До 8 лет ребёнок зачастую ещё не способен точно определить источник звука. В рассеянном состоянии дети вообще часто не обращают внимания на звуки. Ребенок может не услышать звука приближающегося автомобиля или другого сигнала не потому, что он не умеет их различать, а из-за отсутствия у него постоянного внимания</a:t>
            </a:r>
          </a:p>
        </p:txBody>
      </p:sp>
      <p:pic>
        <p:nvPicPr>
          <p:cNvPr id="5" name="Рисунок 4" descr="1736238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212976"/>
            <a:ext cx="4968552" cy="3467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251520" y="620688"/>
            <a:ext cx="8640959" cy="1944216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Эмоции.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На детей большое влияние оказывают эмоции.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Радость, грусть, удивление, интерес к чему-либо заставляют напрочь забывать об опасности, которой они могут быть подвергнуты</a:t>
            </a:r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36912"/>
            <a:ext cx="6048672" cy="402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251520" y="620688"/>
            <a:ext cx="8640959" cy="1224136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Особенности темперамента.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У детей с холерическим типом темперамента отмечается импульсивность и повышенная склонность к риску</a:t>
            </a:r>
            <a:endParaRPr lang="ru-RU" sz="24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h5RpbVVDW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132856"/>
            <a:ext cx="6207831" cy="4339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179512" y="620688"/>
            <a:ext cx="8784976" cy="2304256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Особенности темперамента.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Ребёнок-меланхолик теряется в сложных ситуациях,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переход дороги начинает в состоянии психического напряжения.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У него постепенно накапливается чрезмерное психическое напряжение, раздражение, утомление и – в конечном итоге – возникает чувство страха</a:t>
            </a:r>
          </a:p>
        </p:txBody>
      </p:sp>
      <p:pic>
        <p:nvPicPr>
          <p:cNvPr id="4" name="Рисунок 3" descr="16001_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924944"/>
            <a:ext cx="551038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179512" y="620688"/>
            <a:ext cx="8784976" cy="1584176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Особенности темперамента.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Спокойные, флегматичные дети не будут делать резких движений при переходе проезжей части дороги,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однако из-за усталости их внимание может быть отвлечено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15616" y="2564904"/>
            <a:ext cx="6963449" cy="371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179512" y="620688"/>
            <a:ext cx="8784976" cy="3024336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Дети проецируют в реальный мир свои представления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из мира игрушек.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«Настоящее транспортное средство может в действительности остановиться так же мгновенно, как игрушечная машинка»;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«В случае ДТП как транспортное средство, так и человек, останутся целыми и невредимыми, как в игре»;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«Если я попаду под машину, самое страшное, что меня будут ругать или накажут»</a:t>
            </a:r>
          </a:p>
        </p:txBody>
      </p:sp>
      <p:pic>
        <p:nvPicPr>
          <p:cNvPr id="4" name="Рисунок 3" descr="konsultac3277_clip_image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73016"/>
            <a:ext cx="4739233" cy="3156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xresdefault (3).jpg"/>
          <p:cNvPicPr>
            <a:picLocks noChangeAspect="1"/>
          </p:cNvPicPr>
          <p:nvPr/>
        </p:nvPicPr>
        <p:blipFill>
          <a:blip r:embed="rId3" cstate="print"/>
          <a:srcRect l="26370"/>
          <a:stretch>
            <a:fillRect/>
          </a:stretch>
        </p:blipFill>
        <p:spPr>
          <a:xfrm>
            <a:off x="5076056" y="3573016"/>
            <a:ext cx="3931929" cy="314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179512" y="620688"/>
            <a:ext cx="8784976" cy="2232248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Доверие к взрослому человеку.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Ребёнок уверен, что его действия на дороге всегда находятся под контролем взрослых людей (как родителей, так и посторонних), которые несут ответственность за всё происходящее.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Если ребёнок что-то сделает не так, то его просто отругают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или сделают замечание</a:t>
            </a:r>
          </a:p>
        </p:txBody>
      </p:sp>
      <p:pic>
        <p:nvPicPr>
          <p:cNvPr id="5" name="Рисунок 4" descr="5b726b6faedba544363836.jpg"/>
          <p:cNvPicPr>
            <a:picLocks noChangeAspect="1"/>
          </p:cNvPicPr>
          <p:nvPr/>
        </p:nvPicPr>
        <p:blipFill>
          <a:blip r:embed="rId2" cstate="print"/>
          <a:srcRect b="7990"/>
          <a:stretch>
            <a:fillRect/>
          </a:stretch>
        </p:blipFill>
        <p:spPr>
          <a:xfrm>
            <a:off x="107504" y="3140968"/>
            <a:ext cx="4392488" cy="3501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44a30982a7c09b7ad2722af19730d6c.jpg"/>
          <p:cNvPicPr>
            <a:picLocks noChangeAspect="1"/>
          </p:cNvPicPr>
          <p:nvPr/>
        </p:nvPicPr>
        <p:blipFill>
          <a:blip r:embed="rId3" cstate="print"/>
          <a:srcRect l="7681" r="14231"/>
          <a:stretch>
            <a:fillRect/>
          </a:stretch>
        </p:blipFill>
        <p:spPr>
          <a:xfrm>
            <a:off x="4572000" y="2924944"/>
            <a:ext cx="4392488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7"/>
            <a:ext cx="8280919" cy="576063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Соотношение характеристик поведения детей и причин ДТП</a:t>
            </a:r>
            <a:endParaRPr lang="ru-RU" sz="24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124744"/>
          <a:ext cx="8784976" cy="546563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6384"/>
                <a:gridCol w="5328592"/>
              </a:tblGrid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itchFamily="34" charset="0"/>
                        </a:rPr>
                        <a:t>Причины ДТП</a:t>
                      </a:r>
                      <a:endParaRPr lang="ru-RU" sz="18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itchFamily="34" charset="0"/>
                        </a:rPr>
                        <a:t>Характеристики поведения ребёнка</a:t>
                      </a:r>
                      <a:endParaRPr lang="ru-RU" sz="18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itchFamily="34" charset="0"/>
                        </a:rPr>
                        <a:t>Игровая или иная увлечённость</a:t>
                      </a:r>
                      <a:endParaRPr lang="ru-RU" sz="18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itchFamily="34" charset="0"/>
                        </a:rPr>
                        <a:t>Слабо развитое переключение внимания, недостаточно развито чувство опасности, в том числе опасности игр вблизи и на проезжей части</a:t>
                      </a:r>
                      <a:endParaRPr lang="ru-RU" sz="18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</a:tr>
              <a:tr h="2841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itchFamily="34" charset="0"/>
                        </a:rPr>
                        <a:t>Логически не прогнозированное поведение, особенно в быстро меняющейся и экстремальной дорожной обстановке</a:t>
                      </a:r>
                      <a:endParaRPr lang="ru-RU" sz="18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itchFamily="34" charset="0"/>
                        </a:rPr>
                        <a:t>Яркие негативные состояния (испуг, страх, боязнь), импульсивность, отсутствие оценки дорожной ситуации, неумение прогнозировать дорожную обстановку, недостаточный практический опыт передвижения в условиях дорожного движения (ДД), несформированность координации движений, неумение сопоставления скорости и расстояния, отсутствие навыков ориентации в пространстве, в том числе трудности в ориентации, связанные с одеждой (капюшон, тугой шарф, шапка и т.д</a:t>
                      </a:r>
                      <a:r>
                        <a:rPr lang="ru-RU" sz="1800" dirty="0" smtClean="0">
                          <a:effectLst/>
                          <a:latin typeface="Calibri" pitchFamily="34" charset="0"/>
                        </a:rPr>
                        <a:t>.)</a:t>
                      </a:r>
                      <a:endParaRPr lang="ru-RU" sz="18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</a:tr>
              <a:tr h="1018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itchFamily="34" charset="0"/>
                        </a:rPr>
                        <a:t>Снижение бдительности в состоянии </a:t>
                      </a:r>
                      <a:r>
                        <a:rPr lang="ru-RU" sz="1800" dirty="0" smtClean="0">
                          <a:effectLst/>
                          <a:latin typeface="Calibri" pitchFamily="34" charset="0"/>
                        </a:rPr>
                        <a:t>усталости</a:t>
                      </a:r>
                      <a:endParaRPr lang="ru-RU" sz="1800" b="1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itchFamily="34" charset="0"/>
                        </a:rPr>
                        <a:t>Снижение функционального состояния многих систем организма</a:t>
                      </a:r>
                      <a:endParaRPr lang="ru-RU" sz="1800" b="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7"/>
            <a:ext cx="8280919" cy="576063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Соотношение характеристик поведения детей и причин ДТП</a:t>
            </a:r>
            <a:endParaRPr lang="ru-RU" sz="2400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24744"/>
          <a:ext cx="8784976" cy="540727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12368"/>
                <a:gridCol w="5472608"/>
              </a:tblGrid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alibri" pitchFamily="34" charset="0"/>
                        </a:rPr>
                        <a:t>Не замечают приближающийся транспорт и ошибочно считают, что они находятся в безопасности</a:t>
                      </a:r>
                      <a:endParaRPr lang="ru-RU" sz="1800" b="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alibri" pitchFamily="34" charset="0"/>
                        </a:rPr>
                        <a:t>Суженное восприятие, рассеянное внимание, неразвитое боковое зрение, сниженная ориентировка на дороге, </a:t>
                      </a:r>
                      <a:r>
                        <a:rPr lang="ru-RU" sz="1800" b="0" dirty="0" smtClean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1800" b="0" dirty="0">
                          <a:effectLst/>
                          <a:latin typeface="Calibri" pitchFamily="34" charset="0"/>
                        </a:rPr>
                        <a:t>недостаточно развитое чувство опасности. С возрастом расширяется поле зрения за счёт увеличения наружной границы, определяющей возможность обозрения справа и слева</a:t>
                      </a:r>
                      <a:endParaRPr lang="ru-RU" sz="1800" b="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alibri" pitchFamily="34" charset="0"/>
                        </a:rPr>
                        <a:t>Переход проезжей части в неустановленном месте или вне пешеходного перехода</a:t>
                      </a:r>
                      <a:endParaRPr lang="ru-RU" sz="1800" b="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alibri" pitchFamily="34" charset="0"/>
                        </a:rPr>
                        <a:t>Неосознанное подражание нарушающим ПДД </a:t>
                      </a:r>
                      <a:r>
                        <a:rPr lang="ru-RU" sz="1800" b="0" dirty="0" smtClean="0">
                          <a:effectLst/>
                          <a:latin typeface="Calibri" pitchFamily="34" charset="0"/>
                        </a:rPr>
                        <a:t>взрослым</a:t>
                      </a:r>
                      <a:r>
                        <a:rPr lang="ru-RU" sz="1800" b="0" dirty="0">
                          <a:effectLst/>
                          <a:latin typeface="Calibri" pitchFamily="34" charset="0"/>
                        </a:rPr>
                        <a:t>, чаще всего родителям или родственникам</a:t>
                      </a:r>
                      <a:endParaRPr lang="ru-RU" sz="1800" b="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1200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Calibri" pitchFamily="34" charset="0"/>
                        </a:rPr>
                        <a:t>Неподчинение сигналам регулирования</a:t>
                      </a:r>
                      <a:endParaRPr lang="ru-RU" sz="1800" b="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Calibri" pitchFamily="34" charset="0"/>
                        </a:rPr>
                        <a:t>Недостаточный опыт передвижения в условиях ДД, сниженная реакция на изменение дорожной обстановки, медленное реагирование на смену сигналов светофора</a:t>
                      </a:r>
                      <a:endParaRPr lang="ru-RU" sz="1800" b="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  <a:tr h="1018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Calibri" pitchFamily="34" charset="0"/>
                        </a:rPr>
                        <a:t>Езда на велосипедах, роликовых коньках по проезжей части дороги</a:t>
                      </a:r>
                      <a:endParaRPr lang="ru-RU" sz="1800" b="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effectLst/>
                          <a:latin typeface="Calibri" pitchFamily="34" charset="0"/>
                        </a:rPr>
                        <a:t>Незнание ПДД, низкий уровень правосознания, а также низкий уровень правосознания родителей или законных представителей</a:t>
                      </a:r>
                      <a:endParaRPr lang="ru-RU" sz="1800" b="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Текст 2"/>
          <p:cNvSpPr>
            <a:spLocks noGrp="1"/>
          </p:cNvSpPr>
          <p:nvPr>
            <p:ph type="body" idx="1"/>
          </p:nvPr>
        </p:nvSpPr>
        <p:spPr>
          <a:xfrm>
            <a:off x="179512" y="620689"/>
            <a:ext cx="8784976" cy="2160240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Рост ребенка.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Невысокий рост ребёнка — серьезное препятствие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</a:rPr>
              <a:t>для обзора окружающей обстановки.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ea typeface="DejaVu Sans Condensed" pitchFamily="34" charset="0"/>
                <a:cs typeface="Times New Roman" pitchFamily="18" charset="0"/>
              </a:rPr>
              <a:t>Из-за стоящих транспортных средств ребенку не видно,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ea typeface="DejaVu Sans Condensed" pitchFamily="34" charset="0"/>
                <a:cs typeface="Times New Roman" pitchFamily="18" charset="0"/>
              </a:rPr>
              <a:t>что происходит на дороге,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ea typeface="DejaVu Sans Condensed" pitchFamily="34" charset="0"/>
                <a:cs typeface="Times New Roman" pitchFamily="18" charset="0"/>
              </a:rPr>
              <a:t>в то же время он сам не виден из-за машин водителям</a:t>
            </a:r>
            <a:endParaRPr lang="ru-RU" sz="2400" dirty="0" smtClean="0">
              <a:latin typeface="Calibri" pitchFamily="34" charset="0"/>
              <a:ea typeface="DejaVu Sans Condensed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загруженно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924944"/>
            <a:ext cx="6840760" cy="3778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>
          <a:xfrm>
            <a:off x="323850" y="764704"/>
            <a:ext cx="8496300" cy="5904656"/>
          </a:xfrm>
        </p:spPr>
        <p:txBody>
          <a:bodyPr/>
          <a:lstStyle/>
          <a:p>
            <a:pPr marL="44450" algn="ctr" eaLnBrk="1" hangingPunct="1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Специалисты отмечают, что целесообразно формировать у детей</a:t>
            </a:r>
          </a:p>
          <a:p>
            <a:pPr marL="44450" algn="ctr" eaLnBrk="1" hangingPunct="1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четыре вида навыков.</a:t>
            </a:r>
          </a:p>
          <a:p>
            <a:pPr marL="44450" eaLnBrk="1" hangingPunct="1"/>
            <a:endParaRPr lang="ru-RU" sz="12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44450" eaLnBrk="1" hangingPunct="1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1. «Навык наблюдения».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Ребенок должен научиться видеть предметы, закрывающие обзор проезжей части, как предметы, скрывающие опасность. Для этого ему надо многократно показывать с тротуара эти предметы. Пустынную улицу или улицу с неинтенсивным движением транспорта ребенок должен научиться видеть как улицу обманчивую, потому что именно на таких улицах дети часто выходят на проезжую часть, не посмотрев по сторонам. Из двора или из-за перекрестка неожиданно может появиться транспорт.</a:t>
            </a:r>
          </a:p>
          <a:p>
            <a:pPr marL="44450" eaLnBrk="1" hangingPunct="1"/>
            <a:endParaRPr lang="ru-RU" sz="12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44450" eaLnBrk="1" hangingPunct="1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2. «Навык сопротивления»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волнению или спешке. Когда ребенок спешит или взволнован, больше всего вероятность, что он забудет обо всем и будет действовать по привычке (а привычки, напомним, формируются в бытовой среде!). Поэтому, ступая на проезжую часть, спешку или волнение надо оставить на тротуаре. При переходе - полное спокойствие, никакой спешки. Этот навык надо тренировать у ребенка личным примером родителей.</a:t>
            </a:r>
          </a:p>
          <a:p>
            <a:pPr marL="44450" eaLnBrk="1" hangingPunct="1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eaLnBrk="1" hangingPunct="1"/>
            <a:endParaRPr lang="ru-RU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395288" y="1196752"/>
            <a:ext cx="8353176" cy="4536504"/>
          </a:xfrm>
        </p:spPr>
        <p:txBody>
          <a:bodyPr/>
          <a:lstStyle/>
          <a:p>
            <a:pPr marL="44450" algn="just" eaLnBrk="1" hangingPunct="1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3. Навык «переключения на проезжую часть».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Тротуар отделен от проезжей части улицы узенькой полоской бордюрного камня. Надо научить ребенка замечать эту границу: замедлять движение, останавливаться, выдерживать хотя бы небольшую паузу для психологического переключения в связи с переходом в опасную зону.</a:t>
            </a:r>
          </a:p>
          <a:p>
            <a:pPr marL="44450" algn="just" eaLnBrk="1" hangingPunct="1"/>
            <a:endParaRPr lang="ru-RU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44450" algn="just" eaLnBrk="1" hangingPunct="1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4. Навык «переключения на самоконтроль».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Ребенок в быту привык двигаться автоматически, на основе привычки «вижу – действую». Мысли в это время могут быть совершенно не связаны с движением. На проезжей части следование таким привычкам недопустимо. На проезжей части нужно следить за собой, участвовать в движении, в оценке обстановки не только глазами но и мыслями. Необходимо выработать у детей навык сосредотачивать внимание на 10-15 с, которые требуются для перехода проезжей части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uildings-1838418_960_720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088" y="2276475"/>
            <a:ext cx="7200900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8568952" cy="1656184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Скорость передвижения.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Шаг ребенка не такой длинный, как шаг взрослого человека.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Пересекая проезжую часть,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ребёнок дольше находится в зоне повышенной опасности</a:t>
            </a:r>
            <a:endParaRPr lang="ru-RU" dirty="0" smtClean="0">
              <a:latin typeface="Calibri" pitchFamily="34" charset="0"/>
            </a:endParaRPr>
          </a:p>
        </p:txBody>
      </p:sp>
      <p:pic>
        <p:nvPicPr>
          <p:cNvPr id="4" name="Рисунок 3" descr="v-kronshtadte-4-letniy-rebenok-ostalsya-odin-na-ulice-v-11-vechera-1255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04864"/>
            <a:ext cx="7076676" cy="4450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539552" y="692696"/>
            <a:ext cx="8064500" cy="2016224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Равновесие.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У детей центр тяжести тела заметно выше, чем у взрослых. Во время быстрого бега и на неровной дороге, споткнувшись, например, о край тротуара,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ребёнок неожиданно может упасть, потеряв равновесие</a:t>
            </a:r>
            <a:endParaRPr lang="ru-RU" dirty="0" smtClean="0"/>
          </a:p>
        </p:txBody>
      </p:sp>
      <p:pic>
        <p:nvPicPr>
          <p:cNvPr id="7" name="Рисунок 6" descr="66b9cf34-f8d6-4720-ac87-b936ac234e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780928"/>
            <a:ext cx="7367726" cy="3868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Текст 2"/>
          <p:cNvSpPr>
            <a:spLocks noGrp="1"/>
          </p:cNvSpPr>
          <p:nvPr>
            <p:ph type="body" idx="1"/>
          </p:nvPr>
        </p:nvSpPr>
        <p:spPr>
          <a:xfrm>
            <a:off x="179512" y="692696"/>
            <a:ext cx="8784976" cy="1872208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</a:rPr>
              <a:t>«Туннельное зрение».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ea typeface="DejaVu Sans Condensed" pitchFamily="34" charset="0"/>
                <a:cs typeface="Times New Roman" pitchFamily="18" charset="0"/>
              </a:rPr>
              <a:t>Поле зрения ребенка на 20 -25% уже, чем у взрослого, поэтому ребёнку приходится поворачивать голову для того, чтобы иметь общее представление об окружающем пространстве</a:t>
            </a:r>
            <a:endParaRPr lang="ru-RU" sz="2400" dirty="0" smtClean="0">
              <a:latin typeface="Calibri" pitchFamily="34" charset="0"/>
              <a:ea typeface="DejaVu Sans Condensed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36912"/>
            <a:ext cx="8154144" cy="36240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20689"/>
            <a:ext cx="8784976" cy="2736303"/>
          </a:xfrm>
        </p:spPr>
        <p:txBody>
          <a:bodyPr>
            <a:noAutofit/>
          </a:bodyPr>
          <a:lstStyle/>
          <a:p>
            <a:pPr marL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Скорость реакции.</a:t>
            </a:r>
          </a:p>
          <a:p>
            <a:pPr marL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Реакция у ребенка по сравнению со взрослыми более замедленная.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Времени, чтобы отреагировать на опасность, нужно значительно больше.</a:t>
            </a:r>
          </a:p>
          <a:p>
            <a:pPr marL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У взрослого пешехода на то, чтобы воспринять обстановку, обдумать ее, принять решение и действовать, уходит примерно 0,8–1 сек. Ребенку требуется для этого 3-4 секунды</a:t>
            </a:r>
            <a:endParaRPr lang="ru-RU" sz="24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MZ5WFlOf0d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284983"/>
            <a:ext cx="5040560" cy="33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80920" cy="10801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b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323528" y="620689"/>
            <a:ext cx="8496944" cy="2088232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Особенности наблюдения.</a:t>
            </a:r>
          </a:p>
          <a:p>
            <a:pPr marL="0" algn="ctr" eaLnBrk="1" hangingPunct="1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Дети начинают наблюдение, только подойдя к краю проезжей части или уже находясь на ней. </a:t>
            </a: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 результате мозг ребенка не успевает «переварить» информацию и дать правильную команду к действию</a:t>
            </a:r>
            <a:endParaRPr lang="ru-RU" sz="2400" b="1" u="sng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718271322745007370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2564904"/>
            <a:ext cx="6196591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20689"/>
            <a:ext cx="8640960" cy="2520279"/>
          </a:xfrm>
        </p:spPr>
        <p:txBody>
          <a:bodyPr>
            <a:noAutofit/>
          </a:bodyPr>
          <a:lstStyle/>
          <a:p>
            <a:pPr marL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Особенности зрительного восприятия.</a:t>
            </a:r>
          </a:p>
          <a:p>
            <a:pPr marL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Дети по-разному реагируют на размеры автомобиля.</a:t>
            </a:r>
          </a:p>
          <a:p>
            <a:pPr marL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При приближении большого грузовика, даже если он движется с небольшой скоростью, ребенок реже рискует пересекать проезжую часть, однако недооценивает опасность небольшой легковой машины, приближающейся с большой скоростью</a:t>
            </a:r>
            <a:endParaRPr lang="ru-RU" sz="2400" dirty="0"/>
          </a:p>
        </p:txBody>
      </p:sp>
      <p:pic>
        <p:nvPicPr>
          <p:cNvPr id="5" name="Рисунок 4" descr="child-1429994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924944"/>
            <a:ext cx="5053568" cy="37901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92697"/>
            <a:ext cx="9144000" cy="2304256"/>
          </a:xfrm>
        </p:spPr>
        <p:txBody>
          <a:bodyPr>
            <a:normAutofit/>
          </a:bodyPr>
          <a:lstStyle/>
          <a:p>
            <a:pPr marL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Особенности внимания.</a:t>
            </a:r>
          </a:p>
          <a:p>
            <a:pPr marL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Внимание у детей непроизвольное, восприятие непосредственно.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Ребенка интересуют только то, что эмоционально окрашено.</a:t>
            </a:r>
          </a:p>
          <a:p>
            <a:pPr marL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Поэтому на дорогах его привлекают не те машины,</a:t>
            </a:r>
          </a:p>
          <a:p>
            <a:pPr marL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которые несут опасность, а яркие и привлекательные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pic>
        <p:nvPicPr>
          <p:cNvPr id="6" name="Рисунок 5" descr="Auto_White_McLaren_P1_racing_on_street_104179_.jpg"/>
          <p:cNvPicPr>
            <a:picLocks noChangeAspect="1"/>
          </p:cNvPicPr>
          <p:nvPr/>
        </p:nvPicPr>
        <p:blipFill>
          <a:blip r:embed="rId2" cstate="print"/>
          <a:srcRect t="30400"/>
          <a:stretch>
            <a:fillRect/>
          </a:stretch>
        </p:blipFill>
        <p:spPr>
          <a:xfrm>
            <a:off x="0" y="2924944"/>
            <a:ext cx="9144000" cy="35798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644</TotalTime>
  <Words>1157</Words>
  <Application>Microsoft Office PowerPoint</Application>
  <PresentationFormat>Экран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  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Соотношение характеристик поведения детей и причин ДТП</vt:lpstr>
      <vt:lpstr>Соотношение характеристик поведения детей и причин ДТП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Пользователь</cp:lastModifiedBy>
  <cp:revision>71</cp:revision>
  <dcterms:created xsi:type="dcterms:W3CDTF">2016-11-29T10:35:14Z</dcterms:created>
  <dcterms:modified xsi:type="dcterms:W3CDTF">2021-03-26T08:00:21Z</dcterms:modified>
</cp:coreProperties>
</file>