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sldIdLst>
    <p:sldId id="304" r:id="rId2"/>
    <p:sldId id="302" r:id="rId3"/>
    <p:sldId id="303" r:id="rId4"/>
    <p:sldId id="305" r:id="rId5"/>
    <p:sldId id="306" r:id="rId6"/>
    <p:sldId id="307" r:id="rId7"/>
    <p:sldId id="308" r:id="rId8"/>
    <p:sldId id="309" r:id="rId9"/>
    <p:sldId id="311" r:id="rId10"/>
    <p:sldId id="312" r:id="rId11"/>
    <p:sldId id="310" r:id="rId12"/>
    <p:sldId id="314" r:id="rId13"/>
    <p:sldId id="313" r:id="rId14"/>
    <p:sldId id="316" r:id="rId15"/>
    <p:sldId id="318" r:id="rId16"/>
    <p:sldId id="319" r:id="rId17"/>
    <p:sldId id="320" r:id="rId18"/>
    <p:sldId id="321" r:id="rId19"/>
    <p:sldId id="323" r:id="rId20"/>
    <p:sldId id="324" r:id="rId21"/>
    <p:sldId id="322" r:id="rId22"/>
    <p:sldId id="325" r:id="rId23"/>
    <p:sldId id="337" r:id="rId24"/>
    <p:sldId id="336" r:id="rId25"/>
    <p:sldId id="335" r:id="rId26"/>
    <p:sldId id="334" r:id="rId27"/>
    <p:sldId id="333" r:id="rId28"/>
    <p:sldId id="332" r:id="rId29"/>
    <p:sldId id="331" r:id="rId30"/>
    <p:sldId id="330" r:id="rId31"/>
    <p:sldId id="329" r:id="rId32"/>
    <p:sldId id="328" r:id="rId33"/>
    <p:sldId id="327" r:id="rId34"/>
    <p:sldId id="326" r:id="rId35"/>
    <p:sldId id="338" r:id="rId36"/>
    <p:sldId id="339" r:id="rId37"/>
    <p:sldId id="340" r:id="rId38"/>
    <p:sldId id="341"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10" autoAdjust="0"/>
    <p:restoredTop sz="83096" autoAdjust="0"/>
  </p:normalViewPr>
  <p:slideViewPr>
    <p:cSldViewPr>
      <p:cViewPr varScale="1">
        <p:scale>
          <a:sx n="72" d="100"/>
          <a:sy n="72" d="100"/>
        </p:scale>
        <p:origin x="-444" y="-84"/>
      </p:cViewPr>
      <p:guideLst>
        <p:guide orient="horz" pos="2160"/>
        <p:guide pos="2880"/>
      </p:guideLst>
    </p:cSldViewPr>
  </p:slideViewPr>
  <p:outlineViewPr>
    <p:cViewPr>
      <p:scale>
        <a:sx n="33" d="100"/>
        <a:sy n="33" d="100"/>
      </p:scale>
      <p:origin x="0" y="64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2AEF8-2A4C-47D9-8369-3E201DD5231F}" type="datetimeFigureOut">
              <a:rPr lang="ru-RU" smtClean="0"/>
              <a:pPr/>
              <a:t>14.04.2016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2DF93-AA54-41B7-88FD-CD6F5D067804}" type="slidenum">
              <a:rPr lang="ru-RU" smtClean="0"/>
              <a:pPr/>
              <a:t>‹#›</a:t>
            </a:fld>
            <a:endParaRPr lang="ru-RU"/>
          </a:p>
        </p:txBody>
      </p:sp>
    </p:spTree>
    <p:extLst>
      <p:ext uri="{BB962C8B-B14F-4D97-AF65-F5344CB8AC3E}">
        <p14:creationId xmlns:p14="http://schemas.microsoft.com/office/powerpoint/2010/main" xmlns="" val="41281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2DF93-AA54-41B7-88FD-CD6F5D067804}" type="slidenum">
              <a:rPr lang="ru-RU" smtClean="0"/>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29CAF0D-E97F-43B2-B3BE-B5A5DA75ECC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29CAF0D-E97F-43B2-B3BE-B5A5DA75ECC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9CAF0D-E97F-43B2-B3BE-B5A5DA75ECCF}"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FBD2F52-E0F1-47AB-AB5D-2711DF2295D3}"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29CAF0D-E97F-43B2-B3BE-B5A5DA75ECC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BD2F52-E0F1-47AB-AB5D-2711DF2295D3}" type="datetimeFigureOut">
              <a:rPr lang="ru-RU" smtClean="0"/>
              <a:pPr/>
              <a:t>14.04.2016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29CAF0D-E97F-43B2-B3BE-B5A5DA75ECC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Картинки по запросу фон к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642910" y="1214422"/>
            <a:ext cx="7929618" cy="3477875"/>
          </a:xfrm>
          <a:prstGeom prst="rect">
            <a:avLst/>
          </a:prstGeom>
        </p:spPr>
        <p:txBody>
          <a:bodyPr wrap="square">
            <a:spAutoFit/>
          </a:bodyPr>
          <a:lstStyle/>
          <a:p>
            <a:r>
              <a:rPr lang="ru-RU" sz="4400" dirty="0" smtClean="0"/>
              <a:t>«Развитие</a:t>
            </a:r>
            <a:r>
              <a:rPr lang="ru-RU" sz="4400" dirty="0" smtClean="0">
                <a:solidFill>
                  <a:schemeClr val="accent2"/>
                </a:solidFill>
              </a:rPr>
              <a:t> </a:t>
            </a:r>
            <a:r>
              <a:rPr lang="ru-RU" sz="4400" dirty="0" smtClean="0"/>
              <a:t>эмоциональной сферы </a:t>
            </a:r>
            <a:r>
              <a:rPr lang="ru-RU" sz="4400" dirty="0" smtClean="0"/>
              <a:t>старших дошкольников через использование развивающих игр»</a:t>
            </a:r>
            <a:endParaRPr lang="ru-RU" sz="4400" dirty="0"/>
          </a:p>
        </p:txBody>
      </p:sp>
      <p:sp>
        <p:nvSpPr>
          <p:cNvPr id="6" name="Прямоугольник 5"/>
          <p:cNvSpPr/>
          <p:nvPr/>
        </p:nvSpPr>
        <p:spPr>
          <a:xfrm>
            <a:off x="2143108" y="4143381"/>
            <a:ext cx="5786478" cy="646331"/>
          </a:xfrm>
          <a:prstGeom prst="rect">
            <a:avLst/>
          </a:prstGeom>
        </p:spPr>
        <p:txBody>
          <a:bodyPr wrap="square">
            <a:spAutoFit/>
          </a:bodyPr>
          <a:lstStyle/>
          <a:p>
            <a:pPr algn="ctr"/>
            <a:r>
              <a:rPr lang="ru-RU" b="1" dirty="0" smtClean="0"/>
              <a:t>ВЫПОЛНИЛА ВОСПИТАТЕЛЬ МБДОУ №115</a:t>
            </a:r>
          </a:p>
          <a:p>
            <a:pPr algn="ctr"/>
            <a:r>
              <a:rPr lang="ru-RU" b="1" dirty="0" smtClean="0"/>
              <a:t>СОЛОВЬЁВА</a:t>
            </a:r>
            <a:r>
              <a:rPr lang="ru-RU" b="1" dirty="0" smtClean="0"/>
              <a:t> </a:t>
            </a:r>
            <a:r>
              <a:rPr lang="ru-RU" b="1" dirty="0" smtClean="0"/>
              <a:t>М.В.</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571604" y="785794"/>
            <a:ext cx="6286543" cy="523220"/>
          </a:xfrm>
          <a:prstGeom prst="rect">
            <a:avLst/>
          </a:prstGeom>
        </p:spPr>
        <p:txBody>
          <a:bodyPr wrap="square">
            <a:spAutoFit/>
          </a:bodyPr>
          <a:lstStyle/>
          <a:p>
            <a:pPr algn="ctr"/>
            <a:r>
              <a:rPr lang="ru-RU" sz="2800" b="1" dirty="0" smtClean="0"/>
              <a:t>Игра «Смешинки и злючки»</a:t>
            </a:r>
            <a:endParaRPr lang="ru-RU" sz="2800" b="1" dirty="0"/>
          </a:p>
        </p:txBody>
      </p:sp>
      <p:sp>
        <p:nvSpPr>
          <p:cNvPr id="6" name="Прямоугольник 5"/>
          <p:cNvSpPr/>
          <p:nvPr/>
        </p:nvSpPr>
        <p:spPr>
          <a:xfrm>
            <a:off x="5643570" y="1643050"/>
            <a:ext cx="2714644" cy="4062651"/>
          </a:xfrm>
          <a:prstGeom prst="rect">
            <a:avLst/>
          </a:prstGeom>
        </p:spPr>
        <p:txBody>
          <a:bodyPr wrap="square">
            <a:spAutoFit/>
          </a:bodyPr>
          <a:lstStyle/>
          <a:p>
            <a:r>
              <a:rPr lang="ru-RU" dirty="0" smtClean="0"/>
              <a:t/>
            </a:r>
            <a:br>
              <a:rPr lang="ru-RU" dirty="0" smtClean="0"/>
            </a:br>
            <a:r>
              <a:rPr lang="ru-RU" sz="2000" dirty="0" smtClean="0"/>
              <a:t>детям предлагается рассмотреть два портрета. Вопросы: какое настроение у детей, как вы узнали.</a:t>
            </a:r>
            <a:br>
              <a:rPr lang="ru-RU" sz="2000" dirty="0" smtClean="0"/>
            </a:br>
            <a:r>
              <a:rPr lang="ru-RU" sz="2000" dirty="0" smtClean="0"/>
              <a:t>«А теперь давайте подойдем к зеркалу и постараемся изобразить сначала веселое, затем сердитое выражение лица».</a:t>
            </a:r>
            <a:endParaRPr lang="ru-RU" sz="2000" dirty="0"/>
          </a:p>
        </p:txBody>
      </p:sp>
      <p:pic>
        <p:nvPicPr>
          <p:cNvPr id="63490" name="Picture 2" descr="http://img0.liveinternet.ru/images/attach/b/4/103/315/103315916_5mh8qn8hdqs9w8dhq6gif.jpg"/>
          <p:cNvPicPr>
            <a:picLocks noChangeAspect="1" noChangeArrowheads="1"/>
          </p:cNvPicPr>
          <p:nvPr/>
        </p:nvPicPr>
        <p:blipFill>
          <a:blip r:embed="rId3"/>
          <a:srcRect/>
          <a:stretch>
            <a:fillRect/>
          </a:stretch>
        </p:blipFill>
        <p:spPr bwMode="auto">
          <a:xfrm>
            <a:off x="1571604" y="1500174"/>
            <a:ext cx="2909882" cy="2167412"/>
          </a:xfrm>
          <a:prstGeom prst="rect">
            <a:avLst/>
          </a:prstGeom>
          <a:noFill/>
        </p:spPr>
      </p:pic>
      <p:pic>
        <p:nvPicPr>
          <p:cNvPr id="63492" name="Picture 4" descr="http://img.prikolin.ru/uploads/posts/120425/zabavnyie_deti_118.jpg"/>
          <p:cNvPicPr>
            <a:picLocks noChangeAspect="1" noChangeArrowheads="1"/>
          </p:cNvPicPr>
          <p:nvPr/>
        </p:nvPicPr>
        <p:blipFill>
          <a:blip r:embed="rId4"/>
          <a:srcRect/>
          <a:stretch>
            <a:fillRect/>
          </a:stretch>
        </p:blipFill>
        <p:spPr bwMode="auto">
          <a:xfrm>
            <a:off x="2857488" y="3786190"/>
            <a:ext cx="2551465" cy="2412239"/>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4572000" y="1000109"/>
            <a:ext cx="3857652" cy="5909310"/>
          </a:xfrm>
          <a:prstGeom prst="rect">
            <a:avLst/>
          </a:prstGeom>
        </p:spPr>
        <p:txBody>
          <a:bodyPr wrap="square">
            <a:spAutoFit/>
          </a:bodyPr>
          <a:lstStyle/>
          <a:p>
            <a:r>
              <a:rPr lang="ru-RU" sz="2000" dirty="0" smtClean="0"/>
              <a:t>Детям предлагается набор карточек, на которых изображены различные эмоции.</a:t>
            </a:r>
            <a:r>
              <a:rPr lang="ru-RU" sz="2000" b="1" dirty="0" smtClean="0"/>
              <a:t/>
            </a:r>
            <a:br>
              <a:rPr lang="ru-RU" sz="2000" b="1" dirty="0" smtClean="0"/>
            </a:br>
            <a:r>
              <a:rPr lang="ru-RU" sz="2000" dirty="0" smtClean="0"/>
              <a:t> На столе лежат пиктограммы различных эмоций. Каждый ребенок берет себе карточку, не показывая ее остальным. После этого дети по очереди пытаются показать эмоции, нарисованные на  карточках. Зрители, они должны угадать, какую эмоцию им показывают и объяснить, как они определили, что это за эмоция. Воспитатель следит за тем, чтобы в игре участвовали все дети.</a:t>
            </a:r>
          </a:p>
          <a:p>
            <a:endParaRPr lang="ru-RU" dirty="0"/>
          </a:p>
        </p:txBody>
      </p:sp>
      <p:sp>
        <p:nvSpPr>
          <p:cNvPr id="6" name="TextBox 5"/>
          <p:cNvSpPr txBox="1"/>
          <p:nvPr/>
        </p:nvSpPr>
        <p:spPr>
          <a:xfrm>
            <a:off x="2928926" y="500042"/>
            <a:ext cx="3969420" cy="523220"/>
          </a:xfrm>
          <a:prstGeom prst="rect">
            <a:avLst/>
          </a:prstGeom>
          <a:noFill/>
        </p:spPr>
        <p:txBody>
          <a:bodyPr wrap="square" rtlCol="0">
            <a:spAutoFit/>
          </a:bodyPr>
          <a:lstStyle/>
          <a:p>
            <a:r>
              <a:rPr lang="ru-RU" sz="2800" b="1" dirty="0" smtClean="0"/>
              <a:t>Игра «Пиктограммы»</a:t>
            </a:r>
            <a:endParaRPr lang="ru-RU" sz="2800" b="1" dirty="0"/>
          </a:p>
        </p:txBody>
      </p:sp>
      <p:pic>
        <p:nvPicPr>
          <p:cNvPr id="65538" name="Picture 2" descr="http://psichologvsadu.ru/images/skazkoterapiya/kartinki-emozionalnich-sostoyaniy-1.jpg"/>
          <p:cNvPicPr>
            <a:picLocks noChangeAspect="1" noChangeArrowheads="1"/>
          </p:cNvPicPr>
          <p:nvPr/>
        </p:nvPicPr>
        <p:blipFill>
          <a:blip r:embed="rId3"/>
          <a:srcRect/>
          <a:stretch>
            <a:fillRect/>
          </a:stretch>
        </p:blipFill>
        <p:spPr bwMode="auto">
          <a:xfrm>
            <a:off x="1214414" y="1285860"/>
            <a:ext cx="3261889" cy="2286016"/>
          </a:xfrm>
          <a:prstGeom prst="rect">
            <a:avLst/>
          </a:prstGeom>
          <a:noFill/>
        </p:spPr>
      </p:pic>
      <p:pic>
        <p:nvPicPr>
          <p:cNvPr id="65542" name="Picture 6" descr="http://www.maam.ru/upload/blogs/f97bb3a76fd50ebb277fec61b85715ad.jpg.jpg"/>
          <p:cNvPicPr>
            <a:picLocks noChangeAspect="1" noChangeArrowheads="1"/>
          </p:cNvPicPr>
          <p:nvPr/>
        </p:nvPicPr>
        <p:blipFill>
          <a:blip r:embed="rId4"/>
          <a:srcRect/>
          <a:stretch>
            <a:fillRect/>
          </a:stretch>
        </p:blipFill>
        <p:spPr bwMode="auto">
          <a:xfrm>
            <a:off x="1142976" y="3929066"/>
            <a:ext cx="3266491" cy="2446941"/>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357158" y="0"/>
            <a:ext cx="9144000" cy="6858000"/>
          </a:xfrm>
          <a:prstGeom prst="rect">
            <a:avLst/>
          </a:prstGeom>
          <a:noFill/>
        </p:spPr>
      </p:pic>
      <p:sp>
        <p:nvSpPr>
          <p:cNvPr id="5" name="Прямоугольник 4"/>
          <p:cNvSpPr/>
          <p:nvPr/>
        </p:nvSpPr>
        <p:spPr>
          <a:xfrm>
            <a:off x="2883717" y="714356"/>
            <a:ext cx="4688679" cy="400110"/>
          </a:xfrm>
          <a:prstGeom prst="rect">
            <a:avLst/>
          </a:prstGeom>
        </p:spPr>
        <p:txBody>
          <a:bodyPr wrap="square">
            <a:spAutoFit/>
          </a:bodyPr>
          <a:lstStyle/>
          <a:p>
            <a:r>
              <a:rPr lang="ru-RU" sz="2000" b="1" dirty="0" smtClean="0"/>
              <a:t>Игра «Веселое путешествие»</a:t>
            </a:r>
            <a:endParaRPr lang="ru-RU" sz="2000" b="1" dirty="0"/>
          </a:p>
        </p:txBody>
      </p:sp>
      <p:sp>
        <p:nvSpPr>
          <p:cNvPr id="7" name="Прямоугольник 6"/>
          <p:cNvSpPr/>
          <p:nvPr/>
        </p:nvSpPr>
        <p:spPr>
          <a:xfrm>
            <a:off x="5286380" y="1859340"/>
            <a:ext cx="3857620" cy="4678204"/>
          </a:xfrm>
          <a:prstGeom prst="rect">
            <a:avLst/>
          </a:prstGeom>
        </p:spPr>
        <p:txBody>
          <a:bodyPr wrap="square">
            <a:spAutoFit/>
          </a:bodyPr>
          <a:lstStyle/>
          <a:p>
            <a:r>
              <a:rPr lang="ru-RU" sz="2000" dirty="0" smtClean="0"/>
              <a:t>Детям предлагается под музыку отправиться на корабле к волшебному острову, где все всегда радостны и беззаботны.</a:t>
            </a:r>
          </a:p>
          <a:p>
            <a:r>
              <a:rPr lang="ru-RU" sz="2000" dirty="0" smtClean="0"/>
              <a:t>Задания:</a:t>
            </a:r>
          </a:p>
          <a:p>
            <a:r>
              <a:rPr lang="ru-RU" sz="2000" dirty="0" smtClean="0"/>
              <a:t>придумать название этому острову;</a:t>
            </a:r>
          </a:p>
          <a:p>
            <a:r>
              <a:rPr lang="ru-RU" sz="2000" dirty="0" smtClean="0"/>
              <a:t> изобразить жителей чудесного острова;</a:t>
            </a:r>
          </a:p>
          <a:p>
            <a:r>
              <a:rPr lang="ru-RU" sz="2000" dirty="0" smtClean="0"/>
              <a:t>исполнить всем вместе гимн острова «</a:t>
            </a:r>
            <a:r>
              <a:rPr lang="ru-RU" sz="2000" dirty="0" err="1" smtClean="0"/>
              <a:t>Чунга-Чанга</a:t>
            </a:r>
            <a:r>
              <a:rPr lang="ru-RU" sz="2000" dirty="0" smtClean="0"/>
              <a:t>», сопровождая свое пение движениями.</a:t>
            </a:r>
          </a:p>
          <a:p>
            <a:endParaRPr lang="ru-RU" dirty="0" smtClean="0"/>
          </a:p>
        </p:txBody>
      </p:sp>
      <p:pic>
        <p:nvPicPr>
          <p:cNvPr id="61442" name="Picture 2" descr="http://boombob.ru/img/picture/Apr/28/d46a066cfd1dc1039eb9d3c14843ca44/2.jpg"/>
          <p:cNvPicPr>
            <a:picLocks noChangeAspect="1" noChangeArrowheads="1"/>
          </p:cNvPicPr>
          <p:nvPr/>
        </p:nvPicPr>
        <p:blipFill>
          <a:blip r:embed="rId3" cstate="print"/>
          <a:srcRect/>
          <a:stretch>
            <a:fillRect/>
          </a:stretch>
        </p:blipFill>
        <p:spPr bwMode="auto">
          <a:xfrm>
            <a:off x="1500166" y="1857364"/>
            <a:ext cx="3571900" cy="4500594"/>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3681050" y="642918"/>
            <a:ext cx="3034089" cy="523220"/>
          </a:xfrm>
          <a:prstGeom prst="rect">
            <a:avLst/>
          </a:prstGeom>
        </p:spPr>
        <p:txBody>
          <a:bodyPr wrap="square">
            <a:spAutoFit/>
          </a:bodyPr>
          <a:lstStyle/>
          <a:p>
            <a:r>
              <a:rPr lang="ru-RU" sz="2800" b="1" dirty="0" err="1" smtClean="0"/>
              <a:t>Сказкотерапия</a:t>
            </a:r>
            <a:endParaRPr lang="ru-RU" sz="2800" b="1" dirty="0"/>
          </a:p>
        </p:txBody>
      </p:sp>
      <p:sp>
        <p:nvSpPr>
          <p:cNvPr id="7" name="Прямоугольник 6"/>
          <p:cNvSpPr/>
          <p:nvPr/>
        </p:nvSpPr>
        <p:spPr>
          <a:xfrm>
            <a:off x="5143504" y="1500174"/>
            <a:ext cx="3214710" cy="3785652"/>
          </a:xfrm>
          <a:prstGeom prst="rect">
            <a:avLst/>
          </a:prstGeom>
        </p:spPr>
        <p:txBody>
          <a:bodyPr wrap="square">
            <a:spAutoFit/>
          </a:bodyPr>
          <a:lstStyle/>
          <a:p>
            <a:r>
              <a:rPr lang="ru-RU" sz="2000" dirty="0" smtClean="0"/>
              <a:t>Чтение отрывков из сказки К. И. Чуковского </a:t>
            </a:r>
            <a:r>
              <a:rPr lang="ru-RU" sz="2000" b="1" dirty="0" smtClean="0"/>
              <a:t>«</a:t>
            </a:r>
            <a:r>
              <a:rPr lang="ru-RU" sz="2000" b="1" dirty="0" err="1" smtClean="0"/>
              <a:t>Федорино</a:t>
            </a:r>
            <a:r>
              <a:rPr lang="ru-RU" sz="2000" b="1" dirty="0" smtClean="0"/>
              <a:t> горе».</a:t>
            </a:r>
            <a:endParaRPr lang="ru-RU" sz="2000" b="1" i="1" dirty="0" smtClean="0"/>
          </a:p>
          <a:p>
            <a:r>
              <a:rPr lang="ru-RU" sz="2000" dirty="0" smtClean="0"/>
              <a:t>Прочитать отрывок, в котором описывается, как Федора </a:t>
            </a:r>
            <a:r>
              <a:rPr lang="ru-RU" sz="2000" u="sng" dirty="0" smtClean="0"/>
              <a:t>переживает</a:t>
            </a:r>
            <a:r>
              <a:rPr lang="ru-RU" sz="2000" dirty="0" smtClean="0"/>
              <a:t> уход посуды.</a:t>
            </a:r>
          </a:p>
          <a:p>
            <a:r>
              <a:rPr lang="ru-RU" sz="2000" dirty="0" smtClean="0"/>
              <a:t> Затем — заключительную часть произведения, где описывается </a:t>
            </a:r>
            <a:r>
              <a:rPr lang="ru-RU" sz="2000" u="sng" dirty="0" smtClean="0"/>
              <a:t>радость</a:t>
            </a:r>
            <a:r>
              <a:rPr lang="ru-RU" sz="2000" dirty="0" smtClean="0"/>
              <a:t> Федоры</a:t>
            </a:r>
            <a:r>
              <a:rPr lang="ru-RU" dirty="0" smtClean="0"/>
              <a:t>.</a:t>
            </a:r>
            <a:endParaRPr lang="ru-RU" i="1" dirty="0"/>
          </a:p>
        </p:txBody>
      </p:sp>
      <p:pic>
        <p:nvPicPr>
          <p:cNvPr id="9" name="Picture 2" descr="C:\Users\Liza\Desktop\картинки\20f0d8e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1428736"/>
            <a:ext cx="2786082" cy="2857520"/>
          </a:xfrm>
          <a:prstGeom prst="rect">
            <a:avLst/>
          </a:prstGeom>
          <a:noFill/>
          <a:extLst>
            <a:ext uri="{909E8E84-426E-40DD-AFC4-6F175D3DCCD1}">
              <a14:hiddenFill xmlns:a14="http://schemas.microsoft.com/office/drawing/2010/main" xmlns="">
                <a:solidFill>
                  <a:srgbClr val="FFFFFF"/>
                </a:solidFill>
              </a14:hiddenFill>
            </a:ext>
          </a:extLst>
        </p:spPr>
      </p:pic>
      <p:pic>
        <p:nvPicPr>
          <p:cNvPr id="31746" name="Picture 2" descr="http://i.ytimg.com/vi/BQAeYe_mVy8/mqdefault.jpg"/>
          <p:cNvPicPr>
            <a:picLocks noChangeAspect="1" noChangeArrowheads="1"/>
          </p:cNvPicPr>
          <p:nvPr/>
        </p:nvPicPr>
        <p:blipFill>
          <a:blip r:embed="rId4"/>
          <a:srcRect/>
          <a:stretch>
            <a:fillRect/>
          </a:stretch>
        </p:blipFill>
        <p:spPr bwMode="auto">
          <a:xfrm>
            <a:off x="1500166" y="4429132"/>
            <a:ext cx="2857520" cy="171450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628" y="1071546"/>
            <a:ext cx="3500462" cy="4708981"/>
          </a:xfrm>
          <a:prstGeom prst="rect">
            <a:avLst/>
          </a:prstGeom>
        </p:spPr>
        <p:txBody>
          <a:bodyPr wrap="square">
            <a:spAutoFit/>
          </a:bodyPr>
          <a:lstStyle/>
          <a:p>
            <a:pPr algn="just"/>
            <a:r>
              <a:rPr lang="ru-RU" sz="2000" b="1" dirty="0" smtClean="0"/>
              <a:t>Беседы по сказкам:</a:t>
            </a:r>
            <a:endParaRPr lang="ru-RU" sz="2000" dirty="0" smtClean="0"/>
          </a:p>
          <a:p>
            <a:pPr algn="just">
              <a:lnSpc>
                <a:spcPct val="150000"/>
              </a:lnSpc>
              <a:buFont typeface="Arial" pitchFamily="34" charset="0"/>
              <a:buChar char="•"/>
            </a:pPr>
            <a:r>
              <a:rPr lang="ru-RU" sz="2000" b="1" dirty="0" smtClean="0"/>
              <a:t> </a:t>
            </a:r>
            <a:r>
              <a:rPr lang="ru-RU" sz="2000" dirty="0" smtClean="0"/>
              <a:t>«Теремок»,</a:t>
            </a:r>
          </a:p>
          <a:p>
            <a:pPr algn="just">
              <a:lnSpc>
                <a:spcPct val="150000"/>
              </a:lnSpc>
              <a:buFont typeface="Arial" pitchFamily="34" charset="0"/>
              <a:buChar char="•"/>
            </a:pPr>
            <a:r>
              <a:rPr lang="ru-RU" sz="2000" dirty="0" smtClean="0"/>
              <a:t> «</a:t>
            </a:r>
            <a:r>
              <a:rPr lang="ru-RU" sz="2000" dirty="0" err="1" smtClean="0"/>
              <a:t>Заюшкина</a:t>
            </a:r>
            <a:r>
              <a:rPr lang="ru-RU" sz="2000" dirty="0" smtClean="0"/>
              <a:t> избушка»,</a:t>
            </a:r>
          </a:p>
          <a:p>
            <a:pPr algn="just">
              <a:lnSpc>
                <a:spcPct val="150000"/>
              </a:lnSpc>
              <a:buFont typeface="Arial" pitchFamily="34" charset="0"/>
              <a:buChar char="•"/>
            </a:pPr>
            <a:r>
              <a:rPr lang="ru-RU" sz="2000" dirty="0" smtClean="0"/>
              <a:t> «Краденое солнце»,</a:t>
            </a:r>
          </a:p>
          <a:p>
            <a:pPr algn="just">
              <a:lnSpc>
                <a:spcPct val="150000"/>
              </a:lnSpc>
              <a:buFont typeface="Arial" pitchFamily="34" charset="0"/>
              <a:buChar char="•"/>
            </a:pPr>
            <a:r>
              <a:rPr lang="ru-RU" sz="2000" dirty="0" smtClean="0"/>
              <a:t> «Волк и семеро козлят»</a:t>
            </a:r>
          </a:p>
          <a:p>
            <a:pPr algn="just">
              <a:buFont typeface="Arial" pitchFamily="34" charset="0"/>
              <a:buChar char="•"/>
            </a:pPr>
            <a:endParaRPr lang="ru-RU" sz="2000" i="1" dirty="0" smtClean="0"/>
          </a:p>
          <a:p>
            <a:r>
              <a:rPr lang="ru-RU" sz="2000" dirty="0" smtClean="0"/>
              <a:t>Предложить детям вспомнить:</a:t>
            </a:r>
          </a:p>
          <a:p>
            <a:endParaRPr lang="ru-RU" sz="2000" i="1" dirty="0" smtClean="0"/>
          </a:p>
          <a:p>
            <a:pPr>
              <a:buFont typeface="Wingdings" pitchFamily="2" charset="2"/>
              <a:buChar char="Ø"/>
            </a:pPr>
            <a:r>
              <a:rPr lang="ru-RU" sz="2000" dirty="0" smtClean="0"/>
              <a:t>Как они справились с горем?</a:t>
            </a:r>
          </a:p>
          <a:p>
            <a:pPr>
              <a:buFont typeface="Wingdings" pitchFamily="2" charset="2"/>
              <a:buChar char="Ø"/>
            </a:pPr>
            <a:r>
              <a:rPr lang="ru-RU" sz="2000" dirty="0" smtClean="0"/>
              <a:t>Когда герои этих сказок переживали горе?</a:t>
            </a:r>
          </a:p>
        </p:txBody>
      </p:sp>
      <p:pic>
        <p:nvPicPr>
          <p:cNvPr id="6" name="Picture 3" descr="C:\Users\Liza\Desktop\картинки\c856622ef816d3e97cbd2459a58b1b70.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428728" y="1142984"/>
            <a:ext cx="3271745" cy="4724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714480" y="642918"/>
            <a:ext cx="6715172" cy="1231106"/>
          </a:xfrm>
          <a:prstGeom prst="rect">
            <a:avLst/>
          </a:prstGeom>
        </p:spPr>
        <p:txBody>
          <a:bodyPr wrap="square">
            <a:spAutoFit/>
          </a:bodyPr>
          <a:lstStyle/>
          <a:p>
            <a:pPr algn="ctr"/>
            <a:r>
              <a:rPr lang="ru-RU" sz="2800" b="1" dirty="0" smtClean="0"/>
              <a:t>Драматизация отрывка из сказки </a:t>
            </a:r>
            <a:r>
              <a:rPr lang="ru-RU" sz="2800" dirty="0" smtClean="0"/>
              <a:t>Л.Н.Толстого "Три медведя".</a:t>
            </a:r>
            <a:r>
              <a:rPr lang="ru-RU" i="1" dirty="0" smtClean="0"/>
              <a:t/>
            </a:r>
            <a:br>
              <a:rPr lang="ru-RU" i="1" dirty="0" smtClean="0"/>
            </a:br>
            <a:endParaRPr lang="ru-RU" dirty="0"/>
          </a:p>
        </p:txBody>
      </p:sp>
      <p:sp>
        <p:nvSpPr>
          <p:cNvPr id="6" name="Прямоугольник 5"/>
          <p:cNvSpPr/>
          <p:nvPr/>
        </p:nvSpPr>
        <p:spPr>
          <a:xfrm>
            <a:off x="5000628" y="1928802"/>
            <a:ext cx="3000396" cy="3785652"/>
          </a:xfrm>
          <a:prstGeom prst="rect">
            <a:avLst/>
          </a:prstGeom>
        </p:spPr>
        <p:txBody>
          <a:bodyPr wrap="square">
            <a:spAutoFit/>
          </a:bodyPr>
          <a:lstStyle/>
          <a:p>
            <a:r>
              <a:rPr lang="ru-RU" sz="2000" dirty="0" smtClean="0"/>
              <a:t>Дети разыгрывают эпизод, где описывается, как </a:t>
            </a:r>
            <a:r>
              <a:rPr lang="ru-RU" sz="2000" b="1" dirty="0" smtClean="0"/>
              <a:t>сердятся</a:t>
            </a:r>
            <a:r>
              <a:rPr lang="ru-RU" sz="2000" dirty="0" smtClean="0"/>
              <a:t> медведи, узнав о том, что кто-то пользовался их вещами.</a:t>
            </a:r>
            <a:endParaRPr lang="ru-RU" sz="2000" i="1" dirty="0" smtClean="0"/>
          </a:p>
          <a:p>
            <a:r>
              <a:rPr lang="ru-RU" sz="2000" dirty="0" smtClean="0"/>
              <a:t>Обращается внимание детей на то, как по-разному выражают </a:t>
            </a:r>
            <a:r>
              <a:rPr lang="ru-RU" sz="2000" b="1" dirty="0" smtClean="0"/>
              <a:t>гнев</a:t>
            </a:r>
            <a:r>
              <a:rPr lang="ru-RU" sz="2000" dirty="0" smtClean="0"/>
              <a:t> медвежонок, медведь и медведица.</a:t>
            </a:r>
            <a:endParaRPr lang="ru-RU" sz="2000" i="1" dirty="0"/>
          </a:p>
        </p:txBody>
      </p:sp>
      <p:sp>
        <p:nvSpPr>
          <p:cNvPr id="29698" name="AutoShape 2" descr="https://cdn4.imgbb.ru/user/94/949075/201509/2b79ff56d9d24bcd461bf0a3bdfd6d1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https://cdn4.imgbb.ru/user/94/949075/201509/2b79ff56d9d24bcd461bf0a3bdfd6d1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2" name="AutoShape 6" descr="https://cdn4.imgbb.ru/user/94/949075/201509/2b79ff56d9d24bcd461bf0a3bdfd6d1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4" name="AutoShape 8" descr="https://cdn4.imgbb.ru/user/94/949075/201509/2b79ff56d9d24bcd461bf0a3bdfd6d1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6" name="AutoShape 10" descr="https://cdn4.imgbb.ru/user/94/949075/201509/2b79ff56d9d24bcd461bf0a3bdfd6d1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8" name="Picture 12" descr="http://deti-online.com/usr/templates/images/tri-medvedya-p5.jpg"/>
          <p:cNvPicPr>
            <a:picLocks noChangeAspect="1" noChangeArrowheads="1"/>
          </p:cNvPicPr>
          <p:nvPr/>
        </p:nvPicPr>
        <p:blipFill>
          <a:blip r:embed="rId3"/>
          <a:srcRect/>
          <a:stretch>
            <a:fillRect/>
          </a:stretch>
        </p:blipFill>
        <p:spPr bwMode="auto">
          <a:xfrm>
            <a:off x="1500166" y="2357430"/>
            <a:ext cx="3312377" cy="2359432"/>
          </a:xfrm>
          <a:prstGeom prst="rect">
            <a:avLst/>
          </a:prstGeom>
          <a:noFill/>
        </p:spPr>
      </p:pic>
      <p:pic>
        <p:nvPicPr>
          <p:cNvPr id="29710" name="Picture 14" descr="http://ollforkids.ru/uploads/posts/2012-04/1334416398_7id.jpg"/>
          <p:cNvPicPr>
            <a:picLocks noChangeAspect="1" noChangeArrowheads="1"/>
          </p:cNvPicPr>
          <p:nvPr/>
        </p:nvPicPr>
        <p:blipFill>
          <a:blip r:embed="rId4"/>
          <a:srcRect/>
          <a:stretch>
            <a:fillRect/>
          </a:stretch>
        </p:blipFill>
        <p:spPr bwMode="auto">
          <a:xfrm>
            <a:off x="1500166" y="1714488"/>
            <a:ext cx="3486150" cy="4495800"/>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357290" y="500043"/>
            <a:ext cx="7358114" cy="954107"/>
          </a:xfrm>
          <a:prstGeom prst="rect">
            <a:avLst/>
          </a:prstGeom>
        </p:spPr>
        <p:txBody>
          <a:bodyPr wrap="square">
            <a:spAutoFit/>
          </a:bodyPr>
          <a:lstStyle/>
          <a:p>
            <a:pPr algn="ctr"/>
            <a:r>
              <a:rPr lang="ru-RU" sz="2800" b="1" dirty="0" smtClean="0"/>
              <a:t>Чтение отрывков из сказки С.Михалкова </a:t>
            </a:r>
            <a:r>
              <a:rPr lang="ru-RU" sz="2800" dirty="0" smtClean="0"/>
              <a:t>"Три поросенка"</a:t>
            </a:r>
            <a:endParaRPr lang="ru-RU" sz="2800" dirty="0"/>
          </a:p>
        </p:txBody>
      </p:sp>
      <p:sp>
        <p:nvSpPr>
          <p:cNvPr id="6" name="Прямоугольник 5"/>
          <p:cNvSpPr/>
          <p:nvPr/>
        </p:nvSpPr>
        <p:spPr>
          <a:xfrm>
            <a:off x="5214942" y="1785926"/>
            <a:ext cx="2786082" cy="2862322"/>
          </a:xfrm>
          <a:prstGeom prst="rect">
            <a:avLst/>
          </a:prstGeom>
        </p:spPr>
        <p:txBody>
          <a:bodyPr wrap="square">
            <a:spAutoFit/>
          </a:bodyPr>
          <a:lstStyle/>
          <a:p>
            <a:r>
              <a:rPr lang="ru-RU" sz="2000" dirty="0" smtClean="0"/>
              <a:t>Отрывок , в котором описывается, как поросятам </a:t>
            </a:r>
            <a:r>
              <a:rPr lang="ru-RU" sz="2000" b="1" dirty="0" smtClean="0"/>
              <a:t>весело</a:t>
            </a:r>
          </a:p>
          <a:p>
            <a:endParaRPr lang="ru-RU" sz="2000" b="1" dirty="0" smtClean="0"/>
          </a:p>
          <a:p>
            <a:r>
              <a:rPr lang="ru-RU" sz="2000" dirty="0" smtClean="0"/>
              <a:t>Отрывок, в котором описывается, как поросята убегают от волка и дрожат от </a:t>
            </a:r>
            <a:r>
              <a:rPr lang="ru-RU" sz="2000" b="1" dirty="0" smtClean="0"/>
              <a:t>страха </a:t>
            </a:r>
          </a:p>
        </p:txBody>
      </p:sp>
      <p:pic>
        <p:nvPicPr>
          <p:cNvPr id="7" name="Picture 3" descr="C:\Users\Liza\Desktop\картинки\b107041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0166" y="1785926"/>
            <a:ext cx="3693640" cy="30243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286000" y="642919"/>
            <a:ext cx="5715024" cy="1384995"/>
          </a:xfrm>
          <a:prstGeom prst="rect">
            <a:avLst/>
          </a:prstGeom>
        </p:spPr>
        <p:txBody>
          <a:bodyPr wrap="square">
            <a:spAutoFit/>
          </a:bodyPr>
          <a:lstStyle/>
          <a:p>
            <a:pPr algn="ctr"/>
            <a:r>
              <a:rPr lang="ru-RU" sz="2800" b="1" dirty="0" smtClean="0"/>
              <a:t>Чтение отрывков из произведения К.И.Чуковского </a:t>
            </a:r>
            <a:r>
              <a:rPr lang="ru-RU" sz="2800" dirty="0" smtClean="0"/>
              <a:t>"</a:t>
            </a:r>
            <a:r>
              <a:rPr lang="ru-RU" sz="2800" dirty="0" err="1" smtClean="0"/>
              <a:t>Мойдодыр</a:t>
            </a:r>
            <a:r>
              <a:rPr lang="ru-RU" sz="2800" dirty="0" smtClean="0"/>
              <a:t>"</a:t>
            </a:r>
            <a:endParaRPr lang="ru-RU" sz="2800" dirty="0"/>
          </a:p>
        </p:txBody>
      </p:sp>
      <p:sp>
        <p:nvSpPr>
          <p:cNvPr id="6" name="Прямоугольник 5"/>
          <p:cNvSpPr/>
          <p:nvPr/>
        </p:nvSpPr>
        <p:spPr>
          <a:xfrm>
            <a:off x="5214942" y="1997839"/>
            <a:ext cx="3643338" cy="4370427"/>
          </a:xfrm>
          <a:prstGeom prst="rect">
            <a:avLst/>
          </a:prstGeom>
        </p:spPr>
        <p:txBody>
          <a:bodyPr wrap="square">
            <a:spAutoFit/>
          </a:bodyPr>
          <a:lstStyle/>
          <a:p>
            <a:pPr lvl="0"/>
            <a:r>
              <a:rPr lang="ru-RU" sz="2000" dirty="0" smtClean="0"/>
              <a:t>где  описывается  </a:t>
            </a:r>
            <a:r>
              <a:rPr lang="ru-RU" sz="2000" u="sng" dirty="0" smtClean="0"/>
              <a:t>гнев </a:t>
            </a:r>
            <a:r>
              <a:rPr lang="ru-RU" sz="2000" dirty="0" smtClean="0"/>
              <a:t>Умывальника и Крокодила.</a:t>
            </a:r>
          </a:p>
          <a:p>
            <a:pPr lvl="0"/>
            <a:endParaRPr lang="ru-RU" sz="2000" i="1" dirty="0" smtClean="0"/>
          </a:p>
          <a:p>
            <a:r>
              <a:rPr lang="ru-RU" sz="2000" dirty="0" smtClean="0"/>
              <a:t>Вопросы к детям:</a:t>
            </a:r>
            <a:endParaRPr lang="ru-RU" sz="2000" i="1" dirty="0" smtClean="0"/>
          </a:p>
          <a:p>
            <a:pPr lvl="0"/>
            <a:r>
              <a:rPr lang="ru-RU" sz="2000" dirty="0" smtClean="0"/>
              <a:t>Почему рассердились Умывальник и крокодил?</a:t>
            </a:r>
            <a:endParaRPr lang="ru-RU" sz="2000" i="1" dirty="0" smtClean="0"/>
          </a:p>
          <a:p>
            <a:pPr lvl="0"/>
            <a:r>
              <a:rPr lang="ru-RU" sz="2000" dirty="0" smtClean="0"/>
              <a:t>Как описывается  гнев Крокодила?</a:t>
            </a:r>
          </a:p>
          <a:p>
            <a:pPr lvl="0"/>
            <a:endParaRPr lang="ru-RU" sz="2000" i="1" dirty="0" smtClean="0"/>
          </a:p>
          <a:p>
            <a:r>
              <a:rPr lang="ru-RU" sz="2000" dirty="0" smtClean="0"/>
              <a:t>Рассматривание иллюстраций, на которых изображены сердитые Умывальник и Крокодил.</a:t>
            </a:r>
            <a:endParaRPr lang="ru-RU" sz="2000" i="1" dirty="0" smtClean="0"/>
          </a:p>
          <a:p>
            <a:endParaRPr lang="ru-RU" dirty="0"/>
          </a:p>
        </p:txBody>
      </p:sp>
      <p:pic>
        <p:nvPicPr>
          <p:cNvPr id="27650" name="Picture 2" descr="http://audioskazki.net/wp-content/gallery/chukovsky/moidodyr/p0074.jpg"/>
          <p:cNvPicPr>
            <a:picLocks noChangeAspect="1" noChangeArrowheads="1"/>
          </p:cNvPicPr>
          <p:nvPr/>
        </p:nvPicPr>
        <p:blipFill>
          <a:blip r:embed="rId3"/>
          <a:srcRect/>
          <a:stretch>
            <a:fillRect/>
          </a:stretch>
        </p:blipFill>
        <p:spPr bwMode="auto">
          <a:xfrm>
            <a:off x="1285852" y="2214554"/>
            <a:ext cx="3786214" cy="3667126"/>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928794" y="571480"/>
            <a:ext cx="6215106" cy="523220"/>
          </a:xfrm>
          <a:prstGeom prst="rect">
            <a:avLst/>
          </a:prstGeom>
        </p:spPr>
        <p:txBody>
          <a:bodyPr wrap="square">
            <a:spAutoFit/>
          </a:bodyPr>
          <a:lstStyle/>
          <a:p>
            <a:r>
              <a:rPr lang="ru-RU" sz="2800" b="1" dirty="0" smtClean="0"/>
              <a:t>Чтение эмоциональных сказок</a:t>
            </a:r>
            <a:endParaRPr lang="ru-RU" sz="2800" b="1" dirty="0"/>
          </a:p>
        </p:txBody>
      </p:sp>
      <p:sp>
        <p:nvSpPr>
          <p:cNvPr id="6" name="Прямоугольник 5"/>
          <p:cNvSpPr/>
          <p:nvPr/>
        </p:nvSpPr>
        <p:spPr>
          <a:xfrm>
            <a:off x="5429256" y="2071678"/>
            <a:ext cx="2500330" cy="3170099"/>
          </a:xfrm>
          <a:prstGeom prst="rect">
            <a:avLst/>
          </a:prstGeom>
        </p:spPr>
        <p:txBody>
          <a:bodyPr wrap="square">
            <a:spAutoFit/>
          </a:bodyPr>
          <a:lstStyle/>
          <a:p>
            <a:r>
              <a:rPr lang="ru-RU" sz="2000" dirty="0" smtClean="0"/>
              <a:t>Авторские сказки, рассказы, стихи и беседы развивают у детей умение различать и выделять эмоции и чувства, их оттенки, называть и выражать их в речи.</a:t>
            </a:r>
            <a:endParaRPr lang="ru-RU" sz="2000" dirty="0"/>
          </a:p>
        </p:txBody>
      </p:sp>
      <p:pic>
        <p:nvPicPr>
          <p:cNvPr id="7" name="Picture 2" descr="C:\Users\Liza\Desktop\картинки\02ea095b881711e497ae74d4352ba423_50d686858ce011e4abd574d4352ba423-480x640.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00166" y="1428736"/>
            <a:ext cx="3543300" cy="4724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500166" y="357167"/>
            <a:ext cx="6429420" cy="954107"/>
          </a:xfrm>
          <a:prstGeom prst="rect">
            <a:avLst/>
          </a:prstGeom>
        </p:spPr>
        <p:txBody>
          <a:bodyPr wrap="square">
            <a:spAutoFit/>
          </a:bodyPr>
          <a:lstStyle/>
          <a:p>
            <a:pPr algn="ctr"/>
            <a:r>
              <a:rPr lang="ru-RU" sz="2800" b="1" dirty="0" err="1" smtClean="0"/>
              <a:t>Психогимнастические</a:t>
            </a:r>
            <a:r>
              <a:rPr lang="ru-RU" sz="2800" b="1" dirty="0" smtClean="0"/>
              <a:t> упражнения (этюды) </a:t>
            </a:r>
            <a:endParaRPr lang="ru-RU" sz="2800" dirty="0"/>
          </a:p>
        </p:txBody>
      </p:sp>
      <p:sp>
        <p:nvSpPr>
          <p:cNvPr id="6" name="Прямоугольник 5"/>
          <p:cNvSpPr/>
          <p:nvPr/>
        </p:nvSpPr>
        <p:spPr>
          <a:xfrm>
            <a:off x="2143108" y="1428736"/>
            <a:ext cx="5572164" cy="3970318"/>
          </a:xfrm>
          <a:prstGeom prst="rect">
            <a:avLst/>
          </a:prstGeom>
        </p:spPr>
        <p:txBody>
          <a:bodyPr wrap="square">
            <a:spAutoFit/>
          </a:bodyPr>
          <a:lstStyle/>
          <a:p>
            <a:r>
              <a:rPr lang="ru-RU" sz="2800" dirty="0" smtClean="0"/>
              <a:t>основная их </a:t>
            </a:r>
            <a:r>
              <a:rPr lang="ru-RU" sz="2800" b="1" dirty="0" smtClean="0"/>
              <a:t>цель</a:t>
            </a:r>
            <a:r>
              <a:rPr lang="ru-RU" sz="2800" dirty="0" smtClean="0"/>
              <a:t>:  </a:t>
            </a:r>
          </a:p>
          <a:p>
            <a:r>
              <a:rPr lang="ru-RU" sz="2800" dirty="0" smtClean="0"/>
              <a:t> овладение навыками управления своей эмоциональной сферой: развитие у детей способности понимать, осознавать свои и чужие эмоции, правильно их выражать, полноценно переживать.</a:t>
            </a:r>
            <a:endParaRPr lang="ru-RU" sz="28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Картинки по запросу фон к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357422" y="714356"/>
            <a:ext cx="3036759" cy="523220"/>
          </a:xfrm>
          <a:prstGeom prst="rect">
            <a:avLst/>
          </a:prstGeom>
        </p:spPr>
        <p:txBody>
          <a:bodyPr wrap="square">
            <a:spAutoFit/>
          </a:bodyPr>
          <a:lstStyle/>
          <a:p>
            <a:r>
              <a:rPr lang="ru-RU" sz="2800" b="1" dirty="0" smtClean="0"/>
              <a:t>Актуальность</a:t>
            </a:r>
            <a:endParaRPr lang="ru-RU" sz="2800" b="1" dirty="0"/>
          </a:p>
        </p:txBody>
      </p:sp>
      <p:sp>
        <p:nvSpPr>
          <p:cNvPr id="8" name="Прямоугольник 7"/>
          <p:cNvSpPr/>
          <p:nvPr/>
        </p:nvSpPr>
        <p:spPr>
          <a:xfrm>
            <a:off x="1714480" y="1357299"/>
            <a:ext cx="5500726" cy="4708981"/>
          </a:xfrm>
          <a:prstGeom prst="rect">
            <a:avLst/>
          </a:prstGeom>
        </p:spPr>
        <p:txBody>
          <a:bodyPr wrap="square">
            <a:spAutoFit/>
          </a:bodyPr>
          <a:lstStyle/>
          <a:p>
            <a:r>
              <a:rPr lang="ru-RU" sz="2000" dirty="0" smtClean="0"/>
              <a:t>может быть представлена следующими аспектами</a:t>
            </a:r>
          </a:p>
          <a:p>
            <a:r>
              <a:rPr lang="ru-RU" sz="2000" dirty="0" smtClean="0"/>
              <a:t> У детей наблюдаются недостаточно сформированные умения: </a:t>
            </a:r>
          </a:p>
          <a:p>
            <a:r>
              <a:rPr lang="ru-RU" sz="2000" dirty="0" smtClean="0"/>
              <a:t>распознавать и описывать свои эмоции</a:t>
            </a:r>
          </a:p>
          <a:p>
            <a:r>
              <a:rPr lang="ru-RU" sz="2000" dirty="0" smtClean="0"/>
              <a:t>выражать своё эмоциональное состояние социально приемлемым способом</a:t>
            </a:r>
          </a:p>
          <a:p>
            <a:r>
              <a:rPr lang="ru-RU" sz="2000" dirty="0" smtClean="0"/>
              <a:t>не умеют откликаться на чувства и состояния других</a:t>
            </a:r>
          </a:p>
          <a:p>
            <a:r>
              <a:rPr lang="ru-RU" sz="2000" dirty="0" smtClean="0"/>
              <a:t>Из-за этого возникают конфликты внутри детской группы, у дошкольников появляются внутри личностные проблемы, которые вытекают в тревожность, </a:t>
            </a:r>
            <a:r>
              <a:rPr lang="ru-RU" sz="2000" dirty="0" err="1" smtClean="0"/>
              <a:t>гиперактивность</a:t>
            </a:r>
            <a:r>
              <a:rPr lang="ru-RU" sz="2000" dirty="0" smtClean="0"/>
              <a:t>, застенчивость, агрессивность, замкнутость и т.д.</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785918" y="642919"/>
            <a:ext cx="6858048" cy="954107"/>
          </a:xfrm>
          <a:prstGeom prst="rect">
            <a:avLst/>
          </a:prstGeom>
        </p:spPr>
        <p:txBody>
          <a:bodyPr wrap="square">
            <a:spAutoFit/>
          </a:bodyPr>
          <a:lstStyle/>
          <a:p>
            <a:pPr algn="ctr"/>
            <a:r>
              <a:rPr lang="ru-RU" sz="2800" b="1" dirty="0" smtClean="0"/>
              <a:t>     Про Таню   </a:t>
            </a:r>
          </a:p>
          <a:p>
            <a:pPr algn="ctr"/>
            <a:r>
              <a:rPr lang="ru-RU" sz="2800" b="1" dirty="0" smtClean="0"/>
              <a:t> </a:t>
            </a:r>
            <a:r>
              <a:rPr lang="ru-RU" sz="2800" dirty="0" smtClean="0"/>
              <a:t>(горе — радость)</a:t>
            </a:r>
            <a:endParaRPr lang="ru-RU" sz="2800" dirty="0"/>
          </a:p>
        </p:txBody>
      </p:sp>
      <p:sp>
        <p:nvSpPr>
          <p:cNvPr id="6" name="Прямоугольник 5"/>
          <p:cNvSpPr/>
          <p:nvPr/>
        </p:nvSpPr>
        <p:spPr>
          <a:xfrm>
            <a:off x="5857884" y="1643050"/>
            <a:ext cx="2071702" cy="3477875"/>
          </a:xfrm>
          <a:prstGeom prst="rect">
            <a:avLst/>
          </a:prstGeom>
        </p:spPr>
        <p:txBody>
          <a:bodyPr wrap="square">
            <a:spAutoFit/>
          </a:bodyPr>
          <a:lstStyle/>
          <a:p>
            <a:r>
              <a:rPr lang="ru-RU" sz="2000" dirty="0" smtClean="0"/>
              <a:t>Наша Таня громко плачет: </a:t>
            </a:r>
            <a:br>
              <a:rPr lang="ru-RU" sz="2000" dirty="0" smtClean="0"/>
            </a:br>
            <a:r>
              <a:rPr lang="ru-RU" sz="2000" dirty="0" smtClean="0"/>
              <a:t>Уронила в речку мячик </a:t>
            </a:r>
            <a:r>
              <a:rPr lang="ru-RU" sz="2000" b="1" dirty="0" smtClean="0"/>
              <a:t>(горе).</a:t>
            </a:r>
            <a:r>
              <a:rPr lang="ru-RU" sz="2000" dirty="0" smtClean="0"/>
              <a:t> </a:t>
            </a:r>
            <a:br>
              <a:rPr lang="ru-RU" sz="2000" dirty="0" smtClean="0"/>
            </a:br>
            <a:r>
              <a:rPr lang="ru-RU" sz="2000" dirty="0" smtClean="0"/>
              <a:t>«Тише, Танечка, не плачь —</a:t>
            </a:r>
            <a:br>
              <a:rPr lang="ru-RU" sz="2000" dirty="0" smtClean="0"/>
            </a:br>
            <a:r>
              <a:rPr lang="ru-RU" sz="2000" dirty="0" smtClean="0"/>
              <a:t>Не утонет в речке мяч!»(</a:t>
            </a:r>
            <a:r>
              <a:rPr lang="ru-RU" sz="2000" b="1" dirty="0" smtClean="0"/>
              <a:t>радость)</a:t>
            </a:r>
            <a:endParaRPr lang="ru-RU" sz="2000" b="1" dirty="0"/>
          </a:p>
        </p:txBody>
      </p:sp>
      <p:pic>
        <p:nvPicPr>
          <p:cNvPr id="7" name="Picture 2" descr="C:\Users\Liza\Desktop\img6.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92936" y="1500174"/>
            <a:ext cx="4107754" cy="43577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286000" y="642919"/>
            <a:ext cx="5786462" cy="954107"/>
          </a:xfrm>
          <a:prstGeom prst="rect">
            <a:avLst/>
          </a:prstGeom>
        </p:spPr>
        <p:txBody>
          <a:bodyPr wrap="square">
            <a:spAutoFit/>
          </a:bodyPr>
          <a:lstStyle/>
          <a:p>
            <a:pPr algn="ctr"/>
            <a:r>
              <a:rPr lang="ru-RU" sz="2800" b="1" dirty="0" smtClean="0"/>
              <a:t>Новая кукла</a:t>
            </a:r>
            <a:br>
              <a:rPr lang="ru-RU" sz="2800" b="1" dirty="0" smtClean="0"/>
            </a:br>
            <a:r>
              <a:rPr lang="ru-RU" sz="2800" dirty="0" smtClean="0"/>
              <a:t> (этюд на выражение радости).</a:t>
            </a:r>
            <a:endParaRPr lang="ru-RU" sz="2800" dirty="0"/>
          </a:p>
        </p:txBody>
      </p:sp>
      <p:sp>
        <p:nvSpPr>
          <p:cNvPr id="6" name="Прямоугольник 5"/>
          <p:cNvSpPr/>
          <p:nvPr/>
        </p:nvSpPr>
        <p:spPr>
          <a:xfrm>
            <a:off x="5643570" y="2214554"/>
            <a:ext cx="2214578" cy="1938992"/>
          </a:xfrm>
          <a:prstGeom prst="rect">
            <a:avLst/>
          </a:prstGeom>
        </p:spPr>
        <p:txBody>
          <a:bodyPr wrap="square">
            <a:spAutoFit/>
          </a:bodyPr>
          <a:lstStyle/>
          <a:p>
            <a:r>
              <a:rPr lang="ru-RU" sz="2000" dirty="0" smtClean="0"/>
              <a:t>Девочке подарили новую куклу. Она рада, весело скачет, кружится, играет с куклой.</a:t>
            </a:r>
            <a:endParaRPr lang="ru-RU" sz="2000" dirty="0"/>
          </a:p>
        </p:txBody>
      </p:sp>
      <p:pic>
        <p:nvPicPr>
          <p:cNvPr id="7" name="Picture 2" descr="C:\Users\Liza\Desktop\1364312877_1331737626_kukla2.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928794" y="2000240"/>
            <a:ext cx="3571900" cy="28937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286000" y="571481"/>
            <a:ext cx="6143652" cy="954107"/>
          </a:xfrm>
          <a:prstGeom prst="rect">
            <a:avLst/>
          </a:prstGeom>
        </p:spPr>
        <p:txBody>
          <a:bodyPr wrap="square">
            <a:spAutoFit/>
          </a:bodyPr>
          <a:lstStyle/>
          <a:p>
            <a:pPr algn="ctr"/>
            <a:r>
              <a:rPr lang="ru-RU" sz="2800" b="1" dirty="0" smtClean="0"/>
              <a:t>Баба-Яга </a:t>
            </a:r>
            <a:br>
              <a:rPr lang="ru-RU" sz="2800" b="1" dirty="0" smtClean="0"/>
            </a:br>
            <a:r>
              <a:rPr lang="ru-RU" sz="2800" dirty="0" smtClean="0"/>
              <a:t>(этюд на выражение гнева).</a:t>
            </a:r>
            <a:endParaRPr lang="ru-RU" sz="2800" dirty="0"/>
          </a:p>
        </p:txBody>
      </p:sp>
      <p:sp>
        <p:nvSpPr>
          <p:cNvPr id="6" name="Прямоугольник 5"/>
          <p:cNvSpPr/>
          <p:nvPr/>
        </p:nvSpPr>
        <p:spPr>
          <a:xfrm>
            <a:off x="5214942" y="1643050"/>
            <a:ext cx="3000396" cy="4093428"/>
          </a:xfrm>
          <a:prstGeom prst="rect">
            <a:avLst/>
          </a:prstGeom>
        </p:spPr>
        <p:txBody>
          <a:bodyPr wrap="square">
            <a:spAutoFit/>
          </a:bodyPr>
          <a:lstStyle/>
          <a:p>
            <a:r>
              <a:rPr lang="ru-RU" sz="2000" dirty="0" smtClean="0"/>
              <a:t>Баба-Яга поймала </a:t>
            </a:r>
            <a:r>
              <a:rPr lang="ru-RU" sz="2000" dirty="0" err="1" smtClean="0"/>
              <a:t>Алёнушку</a:t>
            </a:r>
            <a:r>
              <a:rPr lang="ru-RU" sz="2000" dirty="0" smtClean="0"/>
              <a:t>, велела ей затопить печку, чтобы потом съесть девочку, а сама уснула. Проснулась, а </a:t>
            </a:r>
            <a:r>
              <a:rPr lang="ru-RU" sz="2000" dirty="0" err="1" smtClean="0"/>
              <a:t>Алёнушки</a:t>
            </a:r>
            <a:r>
              <a:rPr lang="ru-RU" sz="2000" dirty="0" smtClean="0"/>
              <a:t> и нет — сбежала. Рассердилась Баба-Яга, что без ужина осталась. Бегает по избе, ногами топает, кулаками размахивает.</a:t>
            </a:r>
            <a:endParaRPr lang="ru-RU" sz="2000" dirty="0"/>
          </a:p>
        </p:txBody>
      </p:sp>
      <p:pic>
        <p:nvPicPr>
          <p:cNvPr id="7" name="Picture 2" descr="C:\Users\Liza\Desktop\baba-yaga-3.pn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428728" y="1785926"/>
            <a:ext cx="3171775" cy="38884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214346" y="0"/>
            <a:ext cx="9358346" cy="6858000"/>
          </a:xfrm>
          <a:prstGeom prst="rect">
            <a:avLst/>
          </a:prstGeom>
          <a:noFill/>
        </p:spPr>
      </p:pic>
      <p:sp>
        <p:nvSpPr>
          <p:cNvPr id="5" name="Прямоугольник 4"/>
          <p:cNvSpPr/>
          <p:nvPr/>
        </p:nvSpPr>
        <p:spPr>
          <a:xfrm>
            <a:off x="2286000" y="714357"/>
            <a:ext cx="5786462" cy="954107"/>
          </a:xfrm>
          <a:prstGeom prst="rect">
            <a:avLst/>
          </a:prstGeom>
        </p:spPr>
        <p:txBody>
          <a:bodyPr wrap="square">
            <a:spAutoFit/>
          </a:bodyPr>
          <a:lstStyle/>
          <a:p>
            <a:pPr algn="ctr"/>
            <a:r>
              <a:rPr lang="ru-RU" sz="2800" b="1" dirty="0" smtClean="0"/>
              <a:t>Лисичка подслушивает</a:t>
            </a:r>
            <a:br>
              <a:rPr lang="ru-RU" sz="2800" b="1" dirty="0" smtClean="0"/>
            </a:br>
            <a:r>
              <a:rPr lang="ru-RU" sz="2800" dirty="0" smtClean="0"/>
              <a:t> (этюд на выражение интереса)</a:t>
            </a:r>
            <a:endParaRPr lang="ru-RU" sz="2800" dirty="0"/>
          </a:p>
        </p:txBody>
      </p:sp>
      <p:sp>
        <p:nvSpPr>
          <p:cNvPr id="6" name="Прямоугольник 5"/>
          <p:cNvSpPr/>
          <p:nvPr/>
        </p:nvSpPr>
        <p:spPr>
          <a:xfrm>
            <a:off x="5857884" y="2000240"/>
            <a:ext cx="2143140" cy="2554545"/>
          </a:xfrm>
          <a:prstGeom prst="rect">
            <a:avLst/>
          </a:prstGeom>
        </p:spPr>
        <p:txBody>
          <a:bodyPr wrap="square">
            <a:spAutoFit/>
          </a:bodyPr>
          <a:lstStyle/>
          <a:p>
            <a:r>
              <a:rPr lang="ru-RU" sz="2000" dirty="0" smtClean="0"/>
              <a:t>Лисичка стоит у окна избушки, в которой живут котик с петушком, и подслушивает, о чем они говорят</a:t>
            </a:r>
            <a:r>
              <a:rPr lang="ru-RU" dirty="0" smtClean="0"/>
              <a:t>.</a:t>
            </a:r>
            <a:endParaRPr lang="ru-RU" dirty="0"/>
          </a:p>
        </p:txBody>
      </p:sp>
      <p:pic>
        <p:nvPicPr>
          <p:cNvPr id="7" name="Picture 3" descr="C:\Users\Liza\Desktop\21243_f92242722cd7d7c3f72a83bab00ce86b.jpg.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643042" y="1785926"/>
            <a:ext cx="3857652" cy="40730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857356" y="714357"/>
            <a:ext cx="6643734" cy="954107"/>
          </a:xfrm>
          <a:prstGeom prst="rect">
            <a:avLst/>
          </a:prstGeom>
        </p:spPr>
        <p:txBody>
          <a:bodyPr wrap="square">
            <a:spAutoFit/>
          </a:bodyPr>
          <a:lstStyle/>
          <a:p>
            <a:pPr algn="ctr"/>
            <a:r>
              <a:rPr lang="ru-RU" sz="2800" b="1" dirty="0" smtClean="0"/>
              <a:t>Соленый чай</a:t>
            </a:r>
            <a:br>
              <a:rPr lang="ru-RU" sz="2800" b="1" dirty="0" smtClean="0"/>
            </a:br>
            <a:r>
              <a:rPr lang="ru-RU" sz="2800" dirty="0" smtClean="0"/>
              <a:t> (этюд на выражение отвращения). </a:t>
            </a:r>
            <a:endParaRPr lang="ru-RU" sz="2800" dirty="0"/>
          </a:p>
        </p:txBody>
      </p:sp>
      <p:sp>
        <p:nvSpPr>
          <p:cNvPr id="6" name="Прямоугольник 5"/>
          <p:cNvSpPr/>
          <p:nvPr/>
        </p:nvSpPr>
        <p:spPr>
          <a:xfrm>
            <a:off x="5357818" y="2000241"/>
            <a:ext cx="2786082" cy="3477875"/>
          </a:xfrm>
          <a:prstGeom prst="rect">
            <a:avLst/>
          </a:prstGeom>
        </p:spPr>
        <p:txBody>
          <a:bodyPr wrap="square">
            <a:spAutoFit/>
          </a:bodyPr>
          <a:lstStyle/>
          <a:p>
            <a:r>
              <a:rPr lang="ru-RU" sz="2000" dirty="0" smtClean="0"/>
              <a:t>Мальчик во время еды смотрел телевизор. Он налил в чашку чая и не глядя, по ошибке вместо сахара насыпал  две ложки соли. Помешал и сделал первый глоток. До чего же противный вкус!</a:t>
            </a:r>
            <a:endParaRPr lang="ru-RU" sz="2000" dirty="0"/>
          </a:p>
        </p:txBody>
      </p:sp>
      <p:pic>
        <p:nvPicPr>
          <p:cNvPr id="20482" name="Picture 2" descr="http://s.zakon.kz/Cache/040709/040709440.JPG"/>
          <p:cNvPicPr>
            <a:picLocks noChangeAspect="1" noChangeArrowheads="1"/>
          </p:cNvPicPr>
          <p:nvPr/>
        </p:nvPicPr>
        <p:blipFill>
          <a:blip r:embed="rId3"/>
          <a:srcRect/>
          <a:stretch>
            <a:fillRect/>
          </a:stretch>
        </p:blipFill>
        <p:spPr bwMode="auto">
          <a:xfrm>
            <a:off x="2214546" y="2143116"/>
            <a:ext cx="2533088" cy="3170318"/>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286000" y="785795"/>
            <a:ext cx="6215090" cy="954107"/>
          </a:xfrm>
          <a:prstGeom prst="rect">
            <a:avLst/>
          </a:prstGeom>
        </p:spPr>
        <p:txBody>
          <a:bodyPr wrap="square">
            <a:spAutoFit/>
          </a:bodyPr>
          <a:lstStyle/>
          <a:p>
            <a:pPr algn="ctr"/>
            <a:r>
              <a:rPr lang="ru-RU" sz="2800" b="1" dirty="0" smtClean="0"/>
              <a:t>Золушка </a:t>
            </a:r>
            <a:br>
              <a:rPr lang="ru-RU" sz="2800" b="1" dirty="0" smtClean="0"/>
            </a:br>
            <a:r>
              <a:rPr lang="ru-RU" sz="2800" dirty="0" smtClean="0"/>
              <a:t>(этюд на выражение печали).</a:t>
            </a:r>
            <a:endParaRPr lang="ru-RU" sz="2800" dirty="0"/>
          </a:p>
        </p:txBody>
      </p:sp>
      <p:sp>
        <p:nvSpPr>
          <p:cNvPr id="6" name="Прямоугольник 5"/>
          <p:cNvSpPr/>
          <p:nvPr/>
        </p:nvSpPr>
        <p:spPr>
          <a:xfrm>
            <a:off x="5786446" y="2214554"/>
            <a:ext cx="2428892" cy="2554545"/>
          </a:xfrm>
          <a:prstGeom prst="rect">
            <a:avLst/>
          </a:prstGeom>
        </p:spPr>
        <p:txBody>
          <a:bodyPr wrap="square">
            <a:spAutoFit/>
          </a:bodyPr>
          <a:lstStyle/>
          <a:p>
            <a:r>
              <a:rPr lang="ru-RU" sz="2000" dirty="0" smtClean="0"/>
              <a:t>Золушка возвращается с бала очень </a:t>
            </a:r>
            <a:r>
              <a:rPr lang="ru-RU" sz="2000" u="sng" dirty="0" smtClean="0"/>
              <a:t>печальной</a:t>
            </a:r>
            <a:r>
              <a:rPr lang="ru-RU" sz="2000" dirty="0" smtClean="0"/>
              <a:t>: она больше не увидит принца, к тому же она потеряла свою туфельку…</a:t>
            </a:r>
            <a:endParaRPr lang="ru-RU" sz="2000" dirty="0"/>
          </a:p>
        </p:txBody>
      </p:sp>
      <p:pic>
        <p:nvPicPr>
          <p:cNvPr id="7" name="Picture 2" descr="C:\Users\Liza\Desktop\1174897-600-600.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00166" y="2071678"/>
            <a:ext cx="4000528" cy="32698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286000" y="571480"/>
            <a:ext cx="5715024" cy="1384995"/>
          </a:xfrm>
          <a:prstGeom prst="rect">
            <a:avLst/>
          </a:prstGeom>
        </p:spPr>
        <p:txBody>
          <a:bodyPr wrap="square">
            <a:spAutoFit/>
          </a:bodyPr>
          <a:lstStyle/>
          <a:p>
            <a:pPr algn="ctr"/>
            <a:r>
              <a:rPr lang="ru-RU" sz="2800" b="1" dirty="0" smtClean="0"/>
              <a:t>Крошка Енот</a:t>
            </a:r>
            <a:br>
              <a:rPr lang="ru-RU" sz="2800" b="1" dirty="0" smtClean="0"/>
            </a:br>
            <a:r>
              <a:rPr lang="ru-RU" sz="2800" dirty="0" smtClean="0"/>
              <a:t>(этюд на выражение страха, удивления и гнева).</a:t>
            </a:r>
            <a:endParaRPr lang="ru-RU" sz="2800" dirty="0"/>
          </a:p>
        </p:txBody>
      </p:sp>
      <p:sp>
        <p:nvSpPr>
          <p:cNvPr id="6" name="Прямоугольник 5"/>
          <p:cNvSpPr/>
          <p:nvPr/>
        </p:nvSpPr>
        <p:spPr>
          <a:xfrm>
            <a:off x="5286380" y="2214554"/>
            <a:ext cx="2643206" cy="3416320"/>
          </a:xfrm>
          <a:prstGeom prst="rect">
            <a:avLst/>
          </a:prstGeom>
        </p:spPr>
        <p:txBody>
          <a:bodyPr wrap="square">
            <a:spAutoFit/>
          </a:bodyPr>
          <a:lstStyle/>
          <a:p>
            <a:r>
              <a:rPr lang="ru-RU" dirty="0" smtClean="0"/>
              <a:t>Крошку Енота, мама  послала за  сладким тростником.  Тростник растёт далеко. По дороге через темный лес очень страшно .</a:t>
            </a:r>
          </a:p>
          <a:p>
            <a:r>
              <a:rPr lang="ru-RU" dirty="0" smtClean="0"/>
              <a:t>В пруду он увидел существо-оно замахнулось палкой.</a:t>
            </a:r>
          </a:p>
          <a:p>
            <a:r>
              <a:rPr lang="ru-RU" dirty="0" smtClean="0"/>
              <a:t>А на </a:t>
            </a:r>
            <a:r>
              <a:rPr lang="ru-RU" dirty="0" err="1" smtClean="0"/>
              <a:t>улыбку-улыбнулось</a:t>
            </a:r>
            <a:r>
              <a:rPr lang="ru-RU" dirty="0" smtClean="0"/>
              <a:t>.</a:t>
            </a:r>
          </a:p>
          <a:p>
            <a:endParaRPr lang="ru-RU" dirty="0"/>
          </a:p>
        </p:txBody>
      </p:sp>
      <p:pic>
        <p:nvPicPr>
          <p:cNvPr id="7" name="Picture 2" descr="C:\Users\Liza\Desktop\15935138.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00166" y="2285992"/>
            <a:ext cx="3357586" cy="34290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500298" y="928670"/>
            <a:ext cx="4857784" cy="523220"/>
          </a:xfrm>
          <a:prstGeom prst="rect">
            <a:avLst/>
          </a:prstGeom>
        </p:spPr>
        <p:txBody>
          <a:bodyPr wrap="square">
            <a:spAutoFit/>
          </a:bodyPr>
          <a:lstStyle/>
          <a:p>
            <a:r>
              <a:rPr lang="ru-RU" sz="2800" b="1" dirty="0" smtClean="0"/>
              <a:t>    Рисование эмоций</a:t>
            </a:r>
            <a:endParaRPr lang="ru-RU" sz="2800" b="1" dirty="0"/>
          </a:p>
        </p:txBody>
      </p:sp>
      <p:pic>
        <p:nvPicPr>
          <p:cNvPr id="6" name="Picture 2" descr="C:\Users\Liza\Desktop\картинки\2356_html_5d83173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2143116"/>
            <a:ext cx="3571900" cy="30842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5214942" y="1785926"/>
            <a:ext cx="3357586" cy="4093428"/>
          </a:xfrm>
          <a:prstGeom prst="rect">
            <a:avLst/>
          </a:prstGeom>
        </p:spPr>
        <p:txBody>
          <a:bodyPr wrap="square">
            <a:spAutoFit/>
          </a:bodyPr>
          <a:lstStyle/>
          <a:p>
            <a:r>
              <a:rPr lang="ru-RU" sz="2000" dirty="0" smtClean="0"/>
              <a:t>Рисование позволяет не только развивать эмоциональную сферу ребёнка, улучшать его настроение, самочувствие, но и корректировать негативные психические состояния, такие как страхи, агрессивность, робость, снимать </a:t>
            </a:r>
            <a:r>
              <a:rPr lang="ru-RU" sz="2000" dirty="0" err="1" smtClean="0"/>
              <a:t>психомышечное</a:t>
            </a:r>
            <a:r>
              <a:rPr lang="ru-RU" sz="2000" dirty="0" smtClean="0"/>
              <a:t> напряжение.</a:t>
            </a:r>
            <a:endParaRPr lang="ru-RU" sz="2000" dirty="0"/>
          </a:p>
        </p:txBody>
      </p:sp>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644034" cy="6858000"/>
          </a:xfrm>
          <a:prstGeom prst="rect">
            <a:avLst/>
          </a:prstGeom>
          <a:noFill/>
        </p:spPr>
      </p:pic>
      <p:sp>
        <p:nvSpPr>
          <p:cNvPr id="5" name="Прямоугольник 4"/>
          <p:cNvSpPr/>
          <p:nvPr/>
        </p:nvSpPr>
        <p:spPr>
          <a:xfrm>
            <a:off x="2947580" y="642918"/>
            <a:ext cx="5196319" cy="523220"/>
          </a:xfrm>
          <a:prstGeom prst="rect">
            <a:avLst/>
          </a:prstGeom>
        </p:spPr>
        <p:txBody>
          <a:bodyPr wrap="square">
            <a:spAutoFit/>
          </a:bodyPr>
          <a:lstStyle/>
          <a:p>
            <a:r>
              <a:rPr lang="ru-RU" sz="2800" b="1" dirty="0" smtClean="0"/>
              <a:t>Упражнение «Настроение»</a:t>
            </a:r>
            <a:endParaRPr lang="ru-RU" sz="2800" dirty="0"/>
          </a:p>
        </p:txBody>
      </p:sp>
      <p:sp>
        <p:nvSpPr>
          <p:cNvPr id="6" name="Прямоугольник 5"/>
          <p:cNvSpPr/>
          <p:nvPr/>
        </p:nvSpPr>
        <p:spPr>
          <a:xfrm>
            <a:off x="5500694" y="1714488"/>
            <a:ext cx="3000396" cy="4093428"/>
          </a:xfrm>
          <a:prstGeom prst="rect">
            <a:avLst/>
          </a:prstGeom>
        </p:spPr>
        <p:txBody>
          <a:bodyPr wrap="square">
            <a:spAutoFit/>
          </a:bodyPr>
          <a:lstStyle/>
          <a:p>
            <a:r>
              <a:rPr lang="ru-RU" dirty="0" smtClean="0"/>
              <a:t> </a:t>
            </a:r>
            <a:r>
              <a:rPr lang="ru-RU" sz="2000" b="1" dirty="0" smtClean="0"/>
              <a:t>учит понимать собственные чувства и эмоциональное состояние другого человека.</a:t>
            </a:r>
          </a:p>
          <a:p>
            <a:r>
              <a:rPr lang="ru-RU" sz="2000" dirty="0" smtClean="0"/>
              <a:t> Детям предлагается нарисовать, выразить цветом настроение (весёлое, сердитое, умиротворённое), своё, мамы, папы, сестрёнки…</a:t>
            </a:r>
            <a:br>
              <a:rPr lang="ru-RU" sz="2000" dirty="0" smtClean="0"/>
            </a:br>
            <a:endParaRPr lang="ru-RU" sz="2000" b="1" dirty="0"/>
          </a:p>
        </p:txBody>
      </p:sp>
      <p:pic>
        <p:nvPicPr>
          <p:cNvPr id="4" name="Picture 2" descr="C:\Documents and Settings\Admin\Рабочий стол\настроение.JPG"/>
          <p:cNvPicPr>
            <a:picLocks noChangeAspect="1" noChangeArrowheads="1"/>
          </p:cNvPicPr>
          <p:nvPr/>
        </p:nvPicPr>
        <p:blipFill>
          <a:blip r:embed="rId3" cstate="print"/>
          <a:srcRect/>
          <a:stretch>
            <a:fillRect/>
          </a:stretch>
        </p:blipFill>
        <p:spPr bwMode="auto">
          <a:xfrm>
            <a:off x="1214414" y="2143116"/>
            <a:ext cx="4143435" cy="310798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479600" y="500042"/>
            <a:ext cx="4184800" cy="954107"/>
          </a:xfrm>
          <a:prstGeom prst="rect">
            <a:avLst/>
          </a:prstGeom>
        </p:spPr>
        <p:txBody>
          <a:bodyPr wrap="square">
            <a:spAutoFit/>
          </a:bodyPr>
          <a:lstStyle/>
          <a:p>
            <a:pPr algn="ctr"/>
            <a:r>
              <a:rPr lang="ru-RU" sz="2800" b="1" dirty="0" smtClean="0"/>
              <a:t>Упражнение «Маленький храбрец»</a:t>
            </a:r>
            <a:endParaRPr lang="ru-RU" sz="2800" dirty="0"/>
          </a:p>
        </p:txBody>
      </p:sp>
      <p:sp>
        <p:nvSpPr>
          <p:cNvPr id="6" name="Прямоугольник 5"/>
          <p:cNvSpPr/>
          <p:nvPr/>
        </p:nvSpPr>
        <p:spPr>
          <a:xfrm>
            <a:off x="5072066" y="1643050"/>
            <a:ext cx="2928958" cy="4401205"/>
          </a:xfrm>
          <a:prstGeom prst="rect">
            <a:avLst/>
          </a:prstGeom>
        </p:spPr>
        <p:txBody>
          <a:bodyPr wrap="square">
            <a:spAutoFit/>
          </a:bodyPr>
          <a:lstStyle/>
          <a:p>
            <a:r>
              <a:rPr lang="ru-RU" sz="2000" b="1" dirty="0" smtClean="0"/>
              <a:t>помогает избавить ребенка   от его настоящих и вымышленных страхов</a:t>
            </a:r>
          </a:p>
          <a:p>
            <a:r>
              <a:rPr lang="ru-RU" sz="2000" dirty="0" smtClean="0"/>
              <a:t> Ребенку предлагается нарисовать то, чего он боится. </a:t>
            </a:r>
          </a:p>
          <a:p>
            <a:r>
              <a:rPr lang="ru-RU" sz="2000" dirty="0" smtClean="0"/>
              <a:t> Когда ребёнок закончит рисовать, дайте ему ножницы - пусть он разрежет свой страх на мелкие кусочки.</a:t>
            </a:r>
            <a:endParaRPr lang="ru-RU" sz="2000" dirty="0"/>
          </a:p>
        </p:txBody>
      </p:sp>
      <p:pic>
        <p:nvPicPr>
          <p:cNvPr id="2050" name="Picture 2" descr="C:\Documents and Settings\Admin\Рабочий стол\страх.JPG"/>
          <p:cNvPicPr>
            <a:picLocks noChangeAspect="1" noChangeArrowheads="1"/>
          </p:cNvPicPr>
          <p:nvPr/>
        </p:nvPicPr>
        <p:blipFill>
          <a:blip r:embed="rId3" cstate="print"/>
          <a:srcRect/>
          <a:stretch>
            <a:fillRect/>
          </a:stretch>
        </p:blipFill>
        <p:spPr bwMode="auto">
          <a:xfrm>
            <a:off x="928662" y="1857364"/>
            <a:ext cx="4071966" cy="3517352"/>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3286116" y="500042"/>
            <a:ext cx="1672176" cy="523220"/>
          </a:xfrm>
          <a:prstGeom prst="rect">
            <a:avLst/>
          </a:prstGeom>
        </p:spPr>
        <p:txBody>
          <a:bodyPr wrap="square">
            <a:spAutoFit/>
          </a:bodyPr>
          <a:lstStyle/>
          <a:p>
            <a:pPr algn="ctr"/>
            <a:r>
              <a:rPr lang="ru-RU" sz="2800" b="1" dirty="0" smtClean="0"/>
              <a:t>Цель</a:t>
            </a:r>
            <a:endParaRPr lang="ru-RU" sz="2800" dirty="0"/>
          </a:p>
        </p:txBody>
      </p:sp>
      <p:sp>
        <p:nvSpPr>
          <p:cNvPr id="6" name="Прямоугольник 5"/>
          <p:cNvSpPr/>
          <p:nvPr/>
        </p:nvSpPr>
        <p:spPr>
          <a:xfrm>
            <a:off x="1928794" y="1071547"/>
            <a:ext cx="4929206" cy="5262979"/>
          </a:xfrm>
          <a:prstGeom prst="rect">
            <a:avLst/>
          </a:prstGeom>
        </p:spPr>
        <p:txBody>
          <a:bodyPr wrap="square">
            <a:spAutoFit/>
          </a:bodyPr>
          <a:lstStyle/>
          <a:p>
            <a:r>
              <a:rPr lang="ru-RU" sz="2000" dirty="0" smtClean="0"/>
              <a:t>Развитие и укрепление эмоционально-личностной сферы дошкольников.</a:t>
            </a:r>
          </a:p>
          <a:p>
            <a:endParaRPr lang="ru-RU" sz="2000" dirty="0" smtClean="0"/>
          </a:p>
          <a:p>
            <a:pPr algn="ctr"/>
            <a:r>
              <a:rPr lang="ru-RU" sz="2800" b="1" dirty="0" smtClean="0"/>
              <a:t>Задачи</a:t>
            </a:r>
          </a:p>
          <a:p>
            <a:pPr algn="ctr"/>
            <a:endParaRPr lang="ru-RU" sz="2800" b="1" dirty="0" smtClean="0"/>
          </a:p>
          <a:p>
            <a:r>
              <a:rPr lang="en-US" sz="2000" dirty="0" smtClean="0"/>
              <a:t>1. </a:t>
            </a:r>
            <a:r>
              <a:rPr lang="ru-RU" sz="2000" dirty="0" smtClean="0"/>
              <a:t>Ознакомить детей с эмоциями человека.</a:t>
            </a:r>
          </a:p>
          <a:p>
            <a:r>
              <a:rPr lang="ru-RU" sz="2000" dirty="0" smtClean="0"/>
              <a:t>2. Дать представления о способах выражения собственных эмоции.</a:t>
            </a:r>
          </a:p>
          <a:p>
            <a:r>
              <a:rPr lang="ru-RU" sz="2000" dirty="0" smtClean="0"/>
              <a:t>3. Научить детей понимать собственные эмоции и окружающих людей.</a:t>
            </a:r>
          </a:p>
          <a:p>
            <a:r>
              <a:rPr lang="ru-RU" sz="2000" dirty="0" smtClean="0"/>
              <a:t>4. Совершенствовать способность управлять своими чувствами и эмоциями.</a:t>
            </a:r>
            <a:br>
              <a:rPr lang="ru-RU" sz="2000" dirty="0" smtClean="0"/>
            </a:br>
            <a:endParaRPr lang="ru-RU" sz="2000" dirty="0" smtClean="0"/>
          </a:p>
        </p:txBody>
      </p:sp>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2563084" y="500042"/>
            <a:ext cx="4017831" cy="954107"/>
          </a:xfrm>
          <a:prstGeom prst="rect">
            <a:avLst/>
          </a:prstGeom>
        </p:spPr>
        <p:txBody>
          <a:bodyPr wrap="square">
            <a:spAutoFit/>
          </a:bodyPr>
          <a:lstStyle/>
          <a:p>
            <a:pPr algn="ctr"/>
            <a:r>
              <a:rPr lang="ru-RU" sz="2800" b="1" dirty="0" smtClean="0"/>
              <a:t>упражнение «Разговор с руками»</a:t>
            </a:r>
            <a:endParaRPr lang="ru-RU" sz="2800" dirty="0"/>
          </a:p>
        </p:txBody>
      </p:sp>
      <p:sp>
        <p:nvSpPr>
          <p:cNvPr id="6" name="Прямоугольник 5"/>
          <p:cNvSpPr/>
          <p:nvPr/>
        </p:nvSpPr>
        <p:spPr>
          <a:xfrm>
            <a:off x="5143504" y="2071678"/>
            <a:ext cx="2714644" cy="2862322"/>
          </a:xfrm>
          <a:prstGeom prst="rect">
            <a:avLst/>
          </a:prstGeom>
        </p:spPr>
        <p:txBody>
          <a:bodyPr wrap="square">
            <a:spAutoFit/>
          </a:bodyPr>
          <a:lstStyle/>
          <a:p>
            <a:r>
              <a:rPr lang="ru-RU" sz="2000" dirty="0" smtClean="0"/>
              <a:t> Обведите на листе бумаги контуры его ладошек. А потом оживите изображение - нарисуйте ладошкам глазки, ротик, раскрасьте пальчики в весёлые цвета</a:t>
            </a:r>
            <a:endParaRPr lang="ru-RU" sz="2000" dirty="0"/>
          </a:p>
        </p:txBody>
      </p:sp>
      <p:pic>
        <p:nvPicPr>
          <p:cNvPr id="14338" name="Picture 2" descr="http://boombob.ru/img/picture/May/13/65ab0632aa3e6ad8b81a274f12eca710/3.jpg"/>
          <p:cNvPicPr>
            <a:picLocks noChangeAspect="1" noChangeArrowheads="1"/>
          </p:cNvPicPr>
          <p:nvPr/>
        </p:nvPicPr>
        <p:blipFill>
          <a:blip r:embed="rId4" cstate="print"/>
          <a:srcRect/>
          <a:stretch>
            <a:fillRect/>
          </a:stretch>
        </p:blipFill>
        <p:spPr bwMode="auto">
          <a:xfrm>
            <a:off x="1643042" y="2214554"/>
            <a:ext cx="3286148" cy="2977207"/>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714480" y="785795"/>
            <a:ext cx="6786610" cy="1384995"/>
          </a:xfrm>
          <a:prstGeom prst="rect">
            <a:avLst/>
          </a:prstGeom>
        </p:spPr>
        <p:txBody>
          <a:bodyPr wrap="square">
            <a:spAutoFit/>
          </a:bodyPr>
          <a:lstStyle/>
          <a:p>
            <a:pPr algn="ctr"/>
            <a:r>
              <a:rPr lang="ru-RU" sz="2800" b="1" dirty="0" smtClean="0"/>
              <a:t>Игры и упражнения</a:t>
            </a:r>
          </a:p>
          <a:p>
            <a:pPr algn="ctr"/>
            <a:r>
              <a:rPr lang="ru-RU" sz="2800" b="1" dirty="0" smtClean="0"/>
              <a:t> на снятие </a:t>
            </a:r>
            <a:r>
              <a:rPr lang="ru-RU" sz="2800" b="1" dirty="0" err="1" smtClean="0"/>
              <a:t>психоэмоционального</a:t>
            </a:r>
            <a:r>
              <a:rPr lang="ru-RU" sz="2800" b="1" dirty="0" smtClean="0"/>
              <a:t> напряжения</a:t>
            </a:r>
            <a:r>
              <a:rPr lang="ru-RU" b="1" i="1" dirty="0" smtClean="0"/>
              <a:t>.</a:t>
            </a:r>
            <a:endParaRPr lang="ru-RU" dirty="0"/>
          </a:p>
        </p:txBody>
      </p:sp>
      <p:sp>
        <p:nvSpPr>
          <p:cNvPr id="6" name="Прямоугольник 5"/>
          <p:cNvSpPr/>
          <p:nvPr/>
        </p:nvSpPr>
        <p:spPr>
          <a:xfrm>
            <a:off x="2286000" y="2274838"/>
            <a:ext cx="5857900" cy="2954655"/>
          </a:xfrm>
          <a:prstGeom prst="rect">
            <a:avLst/>
          </a:prstGeom>
        </p:spPr>
        <p:txBody>
          <a:bodyPr wrap="square">
            <a:spAutoFit/>
          </a:bodyPr>
          <a:lstStyle/>
          <a:p>
            <a:endParaRPr lang="ru-RU" b="1" i="1" dirty="0" smtClean="0"/>
          </a:p>
          <a:p>
            <a:r>
              <a:rPr lang="ru-RU" b="1" i="1" dirty="0" smtClean="0"/>
              <a:t> </a:t>
            </a:r>
            <a:r>
              <a:rPr lang="ru-RU" sz="2400" dirty="0" smtClean="0"/>
              <a:t>Для формирования эмоциональной стабильности ребенка важно научить его управлять своим телом. Умение расслабляться позволяет устранить беспокойство, возбуждение, скованность, восстанавливает силы, увеличивает запас энергии.</a:t>
            </a:r>
            <a:endParaRPr lang="ru-RU" sz="24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928926" y="714356"/>
            <a:ext cx="4357718" cy="523220"/>
          </a:xfrm>
          <a:prstGeom prst="rect">
            <a:avLst/>
          </a:prstGeom>
        </p:spPr>
        <p:txBody>
          <a:bodyPr wrap="square">
            <a:spAutoFit/>
          </a:bodyPr>
          <a:lstStyle/>
          <a:p>
            <a:r>
              <a:rPr lang="ru-RU" sz="2800" b="1" dirty="0" smtClean="0"/>
              <a:t>Игра «На полянке».</a:t>
            </a:r>
            <a:r>
              <a:rPr lang="ru-RU" sz="2800" dirty="0" smtClean="0"/>
              <a:t> </a:t>
            </a:r>
            <a:endParaRPr lang="ru-RU" sz="2800" dirty="0"/>
          </a:p>
        </p:txBody>
      </p:sp>
      <p:sp>
        <p:nvSpPr>
          <p:cNvPr id="6" name="Прямоугольник 5"/>
          <p:cNvSpPr/>
          <p:nvPr/>
        </p:nvSpPr>
        <p:spPr>
          <a:xfrm>
            <a:off x="4143372" y="1214421"/>
            <a:ext cx="4286280" cy="5078313"/>
          </a:xfrm>
          <a:prstGeom prst="rect">
            <a:avLst/>
          </a:prstGeom>
        </p:spPr>
        <p:txBody>
          <a:bodyPr wrap="square">
            <a:spAutoFit/>
          </a:bodyPr>
          <a:lstStyle/>
          <a:p>
            <a:r>
              <a:rPr lang="ru-RU" dirty="0" smtClean="0"/>
              <a:t>«Давайте сядем на ковер, закроем глаза и представим, что мы находимся в лесу на полянке. Ласково светит солнышко, поют птички, нежно шелестят деревья. Наши тела расслаблены. Нам тепло и уютно. Рассмотрите цветы вокруг себя. Какой цветок вызывает у вас чувство радости? Какого он цвета?».</a:t>
            </a:r>
            <a:br>
              <a:rPr lang="ru-RU" dirty="0" smtClean="0"/>
            </a:br>
            <a:r>
              <a:rPr lang="ru-RU" dirty="0" smtClean="0"/>
              <a:t>После небольшой паузы педагог предлагает детям открыть глаза и рассказать, удалось ли им представить полянку, солнышко, пение птиц, как они себя чувствовали во время проведения этого упражнения. Увидели ли они цветок? Какой он был? Детям предлагается нарисовать то, что они увидели.</a:t>
            </a:r>
            <a:endParaRPr lang="ru-RU" dirty="0"/>
          </a:p>
        </p:txBody>
      </p:sp>
      <p:pic>
        <p:nvPicPr>
          <p:cNvPr id="7" name="Picture 2" descr="C:\Users\Liza\Desktop\prew.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85786" y="1857364"/>
            <a:ext cx="3357586" cy="28697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285852" y="500042"/>
            <a:ext cx="6357982" cy="954107"/>
          </a:xfrm>
          <a:prstGeom prst="rect">
            <a:avLst/>
          </a:prstGeom>
        </p:spPr>
        <p:txBody>
          <a:bodyPr wrap="square">
            <a:spAutoFit/>
          </a:bodyPr>
          <a:lstStyle/>
          <a:p>
            <a:pPr algn="ctr"/>
            <a:r>
              <a:rPr lang="ru-RU" sz="2800" b="1" dirty="0" err="1" smtClean="0"/>
              <a:t>Психогимнастика</a:t>
            </a:r>
            <a:r>
              <a:rPr lang="ru-RU" sz="2800" b="1" dirty="0" smtClean="0"/>
              <a:t> </a:t>
            </a:r>
          </a:p>
          <a:p>
            <a:pPr algn="ctr"/>
            <a:r>
              <a:rPr lang="ru-RU" sz="2800" b="1" dirty="0" smtClean="0"/>
              <a:t>«Ручеек радости»</a:t>
            </a:r>
            <a:endParaRPr lang="ru-RU" sz="2800" dirty="0"/>
          </a:p>
        </p:txBody>
      </p:sp>
      <p:sp>
        <p:nvSpPr>
          <p:cNvPr id="6" name="Прямоугольник 5"/>
          <p:cNvSpPr/>
          <p:nvPr/>
        </p:nvSpPr>
        <p:spPr>
          <a:xfrm>
            <a:off x="4643438" y="1500174"/>
            <a:ext cx="3857652" cy="4801314"/>
          </a:xfrm>
          <a:prstGeom prst="rect">
            <a:avLst/>
          </a:prstGeom>
        </p:spPr>
        <p:txBody>
          <a:bodyPr wrap="square">
            <a:spAutoFit/>
          </a:bodyPr>
          <a:lstStyle/>
          <a:p>
            <a:pPr fontAlgn="base"/>
            <a:r>
              <a:rPr lang="ru-RU" dirty="0" smtClean="0"/>
              <a:t>Дети садятся на пол по кругу, берутся за руки, расслабляются. Психолог предлагает им мысленно представить, как внутри у каждого поселился добрый, веселый ручеек. Водичка в ручейке была чистая, прозрачная, теплая. Ручеек был совсем маленьким и очень озорным. Он не мог долго усидеть на одном месте. Давайте с ним поиграем и мысленно представим себе, как чистая, прозрачная, теплая водичка через ваши ручки переливается друг другу по кругу. Дети мысленно передают друг другу радость.</a:t>
            </a:r>
            <a:endParaRPr lang="ru-RU" dirty="0"/>
          </a:p>
        </p:txBody>
      </p:sp>
      <p:pic>
        <p:nvPicPr>
          <p:cNvPr id="7" name="Picture 2" descr="C:\Users\Liza\Desktop\картинки\hoshi_o_ou_kodomo31.jp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57224" y="2143116"/>
            <a:ext cx="3571868" cy="24288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2286000" y="642919"/>
            <a:ext cx="5072082" cy="954107"/>
          </a:xfrm>
          <a:prstGeom prst="rect">
            <a:avLst/>
          </a:prstGeom>
        </p:spPr>
        <p:txBody>
          <a:bodyPr wrap="square">
            <a:spAutoFit/>
          </a:bodyPr>
          <a:lstStyle/>
          <a:p>
            <a:pPr algn="ctr"/>
            <a:r>
              <a:rPr lang="ru-RU" sz="2800" b="1" dirty="0" smtClean="0"/>
              <a:t>Упражнение </a:t>
            </a:r>
            <a:br>
              <a:rPr lang="ru-RU" sz="2800" b="1" dirty="0" smtClean="0"/>
            </a:br>
            <a:r>
              <a:rPr lang="ru-RU" sz="2800" b="1" dirty="0" smtClean="0"/>
              <a:t>«Чудесный сон котенка».</a:t>
            </a:r>
            <a:endParaRPr lang="ru-RU" sz="2800" dirty="0"/>
          </a:p>
        </p:txBody>
      </p:sp>
      <p:sp>
        <p:nvSpPr>
          <p:cNvPr id="6" name="Прямоугольник 5"/>
          <p:cNvSpPr/>
          <p:nvPr/>
        </p:nvSpPr>
        <p:spPr>
          <a:xfrm>
            <a:off x="1357290" y="1714488"/>
            <a:ext cx="7215238" cy="4093428"/>
          </a:xfrm>
          <a:prstGeom prst="rect">
            <a:avLst/>
          </a:prstGeom>
        </p:spPr>
        <p:txBody>
          <a:bodyPr wrap="square">
            <a:spAutoFit/>
          </a:bodyPr>
          <a:lstStyle/>
          <a:p>
            <a:r>
              <a:rPr lang="ru-RU" sz="2000" dirty="0" smtClean="0"/>
              <a:t>Дети ложатся по кругу на спину, руки и ноги свободно вытянуты, слегка разведены, глаза закрыты.</a:t>
            </a:r>
          </a:p>
          <a:p>
            <a:r>
              <a:rPr lang="ru-RU" sz="2000" dirty="0" smtClean="0"/>
              <a:t>Включается тихая, спокойная музыка, на фоне которой ведущий медленно произносит: «Маленький котенок очень устал, набегался, наигрался и прилег отдохнуть, свернувшись в клубочек. Ему снится волшебный сон: </a:t>
            </a:r>
            <a:r>
              <a:rPr lang="ru-RU" sz="2000" dirty="0" err="1" smtClean="0"/>
              <a:t>голубое</a:t>
            </a:r>
            <a:r>
              <a:rPr lang="ru-RU" sz="2000" dirty="0" smtClean="0"/>
              <a:t> небо, яркое солнце, прозрачная вода, серебристые рыбки, родные лица, друзья, знакомые животные, мама говорит ласковые слова, свершается чудо. Чудесный сон, но пора просыпаться. Котенок открывает глаза, потягивается, улыбается». </a:t>
            </a:r>
          </a:p>
          <a:p>
            <a:r>
              <a:rPr lang="ru-RU" sz="2000" dirty="0" smtClean="0"/>
              <a:t>Ведущий спрашивает детей об их снах, что они видели, слышали, чувствовали, свершилось ли чудо?</a:t>
            </a:r>
            <a:endParaRPr lang="ru-RU" sz="2000" dirty="0"/>
          </a:p>
        </p:txBody>
      </p:sp>
    </p:spTree>
  </p:cSld>
  <p:clrMapOvr>
    <a:masterClrMapping/>
  </p:clrMapOvr>
  <p:transition spd="slow">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1571604" y="642919"/>
            <a:ext cx="6643734" cy="954107"/>
          </a:xfrm>
          <a:prstGeom prst="rect">
            <a:avLst/>
          </a:prstGeom>
        </p:spPr>
        <p:txBody>
          <a:bodyPr wrap="square">
            <a:spAutoFit/>
          </a:bodyPr>
          <a:lstStyle/>
          <a:p>
            <a:r>
              <a:rPr lang="ru-RU" sz="2800" dirty="0" smtClean="0"/>
              <a:t>Использование различных наглядных и игровых пособий</a:t>
            </a:r>
            <a:endParaRPr lang="ru-RU" sz="2800" dirty="0"/>
          </a:p>
        </p:txBody>
      </p:sp>
      <p:pic>
        <p:nvPicPr>
          <p:cNvPr id="10" name="Picture 2" descr="C:\Users\Liza\Desktop\картинки\02ea095b881711e497ae74d4352ba423_50d686858ce011e4abd574d4352ba423-480x640.jpg"/>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929190" y="1928802"/>
            <a:ext cx="2571768" cy="21193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Documents and Settings\Admin\Рабочий стол\картинки эмоции.JPG"/>
          <p:cNvPicPr>
            <a:picLocks noChangeAspect="1" noChangeArrowheads="1"/>
          </p:cNvPicPr>
          <p:nvPr/>
        </p:nvPicPr>
        <p:blipFill>
          <a:blip r:embed="rId5" cstate="print"/>
          <a:srcRect/>
          <a:stretch>
            <a:fillRect/>
          </a:stretch>
        </p:blipFill>
        <p:spPr bwMode="auto">
          <a:xfrm>
            <a:off x="1285852" y="2143116"/>
            <a:ext cx="2753682" cy="1811263"/>
          </a:xfrm>
          <a:prstGeom prst="rect">
            <a:avLst/>
          </a:prstGeom>
          <a:noFill/>
        </p:spPr>
      </p:pic>
      <p:pic>
        <p:nvPicPr>
          <p:cNvPr id="2051" name="Picture 3" descr="C:\Documents and Settings\Admin\Рабочий стол\Я Ты МЫ.JPG"/>
          <p:cNvPicPr>
            <a:picLocks noChangeAspect="1" noChangeArrowheads="1"/>
          </p:cNvPicPr>
          <p:nvPr/>
        </p:nvPicPr>
        <p:blipFill>
          <a:blip r:embed="rId6" cstate="print"/>
          <a:srcRect/>
          <a:stretch>
            <a:fillRect/>
          </a:stretch>
        </p:blipFill>
        <p:spPr bwMode="auto">
          <a:xfrm>
            <a:off x="1285852" y="4143380"/>
            <a:ext cx="2714644" cy="2214578"/>
          </a:xfrm>
          <a:prstGeom prst="rect">
            <a:avLst/>
          </a:prstGeom>
          <a:noFill/>
        </p:spPr>
      </p:pic>
      <p:pic>
        <p:nvPicPr>
          <p:cNvPr id="11" name="Picture 2" descr="C:\Users\Liza\Desktop\картинки\detsad-219562-1417331492.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072066" y="4286256"/>
            <a:ext cx="2357454" cy="19106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 name="Прямоугольник 9"/>
          <p:cNvSpPr/>
          <p:nvPr/>
        </p:nvSpPr>
        <p:spPr>
          <a:xfrm>
            <a:off x="1928794" y="428604"/>
            <a:ext cx="5929354" cy="1661993"/>
          </a:xfrm>
          <a:prstGeom prst="rect">
            <a:avLst/>
          </a:prstGeom>
        </p:spPr>
        <p:txBody>
          <a:bodyPr wrap="square">
            <a:spAutoFit/>
          </a:bodyPr>
          <a:lstStyle/>
          <a:p>
            <a:pPr algn="ctr"/>
            <a:r>
              <a:rPr lang="ru-RU" sz="2800" dirty="0" smtClean="0"/>
              <a:t>В результате проведенной работы мы наблюдали положительные изменения у детей:</a:t>
            </a:r>
            <a:r>
              <a:rPr lang="ru-RU" dirty="0" smtClean="0"/>
              <a:t/>
            </a:r>
            <a:br>
              <a:rPr lang="ru-RU" dirty="0" smtClean="0"/>
            </a:br>
            <a:endParaRPr lang="ru-RU" dirty="0"/>
          </a:p>
        </p:txBody>
      </p:sp>
      <p:sp>
        <p:nvSpPr>
          <p:cNvPr id="11" name="Прямоугольник 10"/>
          <p:cNvSpPr/>
          <p:nvPr/>
        </p:nvSpPr>
        <p:spPr>
          <a:xfrm>
            <a:off x="1214414" y="1714487"/>
            <a:ext cx="7429552" cy="4524315"/>
          </a:xfrm>
          <a:prstGeom prst="rect">
            <a:avLst/>
          </a:prstGeom>
        </p:spPr>
        <p:txBody>
          <a:bodyPr wrap="square">
            <a:spAutoFit/>
          </a:bodyPr>
          <a:lstStyle/>
          <a:p>
            <a:pPr lvl="0">
              <a:buFont typeface="Arial" pitchFamily="34" charset="0"/>
              <a:buChar char="•"/>
            </a:pPr>
            <a:r>
              <a:rPr lang="ru-RU" dirty="0" smtClean="0"/>
              <a:t> Эмоции приобретают значительно большую глубину и устойчивость, преобладают положительные эмоции;</a:t>
            </a:r>
          </a:p>
          <a:p>
            <a:pPr lvl="0">
              <a:buFont typeface="Arial" pitchFamily="34" charset="0"/>
              <a:buChar char="•"/>
            </a:pPr>
            <a:r>
              <a:rPr lang="ru-RU" dirty="0" smtClean="0"/>
              <a:t>Появляется постоянная дружба со сверстниками;</a:t>
            </a:r>
          </a:p>
          <a:p>
            <a:pPr lvl="0">
              <a:buFont typeface="Arial" pitchFamily="34" charset="0"/>
              <a:buChar char="•"/>
            </a:pPr>
            <a:r>
              <a:rPr lang="ru-RU" dirty="0" smtClean="0"/>
              <a:t>Развивается умение сдерживать свои бурные, резкие выражения чувств;</a:t>
            </a:r>
          </a:p>
          <a:p>
            <a:pPr lvl="0">
              <a:buFont typeface="Arial" pitchFamily="34" charset="0"/>
              <a:buChar char="•"/>
            </a:pPr>
            <a:r>
              <a:rPr lang="ru-RU" dirty="0" smtClean="0"/>
              <a:t>Ребенок усваивает «язык» эмоций для выражения тончайших оттенков переживаний, интонаций голоса;</a:t>
            </a:r>
          </a:p>
          <a:p>
            <a:pPr lvl="0">
              <a:buFont typeface="Arial" pitchFamily="34" charset="0"/>
              <a:buChar char="•"/>
            </a:pPr>
            <a:r>
              <a:rPr lang="ru-RU" dirty="0" smtClean="0"/>
              <a:t>Эмоциональная реакция ребенка максимально адекватна ситуации;</a:t>
            </a:r>
          </a:p>
          <a:p>
            <a:pPr lvl="0">
              <a:buFont typeface="Arial" pitchFamily="34" charset="0"/>
              <a:buChar char="•"/>
            </a:pPr>
            <a:r>
              <a:rPr lang="ru-RU" dirty="0" smtClean="0"/>
              <a:t>Наблюдается изменение характера детских рисунков (преобладание ярких, светлых красок, уверенный контур рисунка, выражение положительных эмоций через рисунок).</a:t>
            </a:r>
          </a:p>
          <a:p>
            <a:pPr lvl="0">
              <a:buFont typeface="Arial" pitchFamily="34" charset="0"/>
              <a:buChar char="•"/>
            </a:pPr>
            <a:r>
              <a:rPr lang="ru-RU" dirty="0" smtClean="0"/>
              <a:t>Снизился уровень тревожности.</a:t>
            </a:r>
          </a:p>
          <a:p>
            <a:r>
              <a:rPr lang="ru-RU" dirty="0" smtClean="0"/>
              <a:t> Итак, можно сказать, </a:t>
            </a:r>
            <a:r>
              <a:rPr lang="ru-RU" b="1" dirty="0" smtClean="0"/>
              <a:t>что цели и задачи достигнуты, но работу по развитию эмоциональной сферы детей необходимо продолжать и далее.</a:t>
            </a:r>
            <a:endParaRPr lang="ru-RU" b="1" dirty="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 name="Прямоугольник 9"/>
          <p:cNvSpPr/>
          <p:nvPr/>
        </p:nvSpPr>
        <p:spPr>
          <a:xfrm>
            <a:off x="2286000" y="714357"/>
            <a:ext cx="4572000" cy="954107"/>
          </a:xfrm>
          <a:prstGeom prst="rect">
            <a:avLst/>
          </a:prstGeom>
        </p:spPr>
        <p:txBody>
          <a:bodyPr wrap="square">
            <a:spAutoFit/>
          </a:bodyPr>
          <a:lstStyle/>
          <a:p>
            <a:pPr algn="ctr"/>
            <a:r>
              <a:rPr lang="ru-RU" sz="2800" b="1" dirty="0" smtClean="0"/>
              <a:t>Литература</a:t>
            </a:r>
            <a:r>
              <a:rPr lang="ru-RU" sz="2800" dirty="0" smtClean="0"/>
              <a:t/>
            </a:r>
            <a:br>
              <a:rPr lang="ru-RU" sz="2800" dirty="0" smtClean="0"/>
            </a:br>
            <a:endParaRPr lang="ru-RU" sz="2800" dirty="0"/>
          </a:p>
        </p:txBody>
      </p:sp>
      <p:sp>
        <p:nvSpPr>
          <p:cNvPr id="11" name="Прямоугольник 10"/>
          <p:cNvSpPr/>
          <p:nvPr/>
        </p:nvSpPr>
        <p:spPr>
          <a:xfrm>
            <a:off x="2286000" y="1428736"/>
            <a:ext cx="4572000" cy="4401205"/>
          </a:xfrm>
          <a:prstGeom prst="rect">
            <a:avLst/>
          </a:prstGeom>
        </p:spPr>
        <p:txBody>
          <a:bodyPr wrap="square">
            <a:spAutoFit/>
          </a:bodyPr>
          <a:lstStyle/>
          <a:p>
            <a:pPr marL="342900" indent="-342900">
              <a:buFont typeface="+mj-lt"/>
              <a:buAutoNum type="arabicPeriod"/>
            </a:pPr>
            <a:r>
              <a:rPr lang="ru-RU" sz="2000" dirty="0" err="1" smtClean="0"/>
              <a:t>Алябьева</a:t>
            </a:r>
            <a:r>
              <a:rPr lang="ru-RU" sz="2000" dirty="0" smtClean="0"/>
              <a:t> Е.А. Эмоциональные сказки. Беседы с детьми о чувствах и эмоциях.</a:t>
            </a:r>
          </a:p>
          <a:p>
            <a:pPr marL="342900" indent="-342900">
              <a:buFont typeface="+mj-lt"/>
              <a:buAutoNum type="arabicPeriod"/>
            </a:pPr>
            <a:r>
              <a:rPr lang="ru-RU" sz="2000" dirty="0" smtClean="0"/>
              <a:t>Данилина Т. А. В мире детских эмоций.</a:t>
            </a:r>
          </a:p>
          <a:p>
            <a:pPr marL="342900" indent="-342900">
              <a:buFont typeface="+mj-lt"/>
              <a:buAutoNum type="arabicPeriod"/>
            </a:pPr>
            <a:r>
              <a:rPr lang="ru-RU" sz="2000" dirty="0" smtClean="0"/>
              <a:t>Минаева В.М. Развитие эмоций дошкольников. Занятия, игры.</a:t>
            </a:r>
          </a:p>
          <a:p>
            <a:pPr marL="342900" indent="-342900">
              <a:buFont typeface="+mj-lt"/>
              <a:buAutoNum type="arabicPeriod"/>
            </a:pPr>
            <a:r>
              <a:rPr lang="ru-RU" sz="2000" dirty="0" smtClean="0"/>
              <a:t>Развитие познавательной и эмоциональной сфер дошкольников. Методические рекомендации / Под ред. А.В. </a:t>
            </a:r>
            <a:r>
              <a:rPr lang="ru-RU" sz="2000" dirty="0" err="1" smtClean="0"/>
              <a:t>Можейко</a:t>
            </a:r>
            <a:r>
              <a:rPr lang="ru-RU" sz="2000" dirty="0" smtClean="0"/>
              <a:t>.</a:t>
            </a:r>
          </a:p>
          <a:p>
            <a:pPr marL="342900" indent="-342900">
              <a:buFont typeface="+mj-lt"/>
              <a:buAutoNum type="arabicPeriod"/>
            </a:pPr>
            <a:r>
              <a:rPr lang="ru-RU" sz="2000" dirty="0" err="1" smtClean="0"/>
              <a:t>Юрчук</a:t>
            </a:r>
            <a:r>
              <a:rPr lang="ru-RU" sz="2000" dirty="0" smtClean="0"/>
              <a:t> Е. Н. Эмоциональное развитие дошкольников</a:t>
            </a:r>
            <a:endParaRPr lang="ru-RU" sz="2000" dirty="0"/>
          </a:p>
        </p:txBody>
      </p:sp>
    </p:spTree>
  </p:cSld>
  <p:clrMapOvr>
    <a:masterClrMapping/>
  </p:clrMapOvr>
  <p:transition spd="slow">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Прямоугольник 5"/>
          <p:cNvSpPr/>
          <p:nvPr/>
        </p:nvSpPr>
        <p:spPr>
          <a:xfrm>
            <a:off x="1214414" y="2285992"/>
            <a:ext cx="7366672" cy="1754326"/>
          </a:xfrm>
          <a:prstGeom prst="rect">
            <a:avLst/>
          </a:prstGeom>
          <a:noFill/>
        </p:spPr>
        <p:txBody>
          <a:bodyPr wrap="square" lIns="91440" tIns="45720" rIns="91440" bIns="45720">
            <a:spAutoFit/>
          </a:bodyPr>
          <a:lstStyle/>
          <a:p>
            <a:pPr algn="ctr"/>
            <a:r>
              <a:rPr lang="ru-RU"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 </a:t>
            </a:r>
          </a:p>
          <a:p>
            <a:pPr algn="ctr"/>
            <a:r>
              <a:rPr lang="ru-RU"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внимание!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428728" y="500043"/>
            <a:ext cx="6357982" cy="954107"/>
          </a:xfrm>
          <a:prstGeom prst="rect">
            <a:avLst/>
          </a:prstGeom>
        </p:spPr>
        <p:txBody>
          <a:bodyPr wrap="square">
            <a:spAutoFit/>
          </a:bodyPr>
          <a:lstStyle/>
          <a:p>
            <a:pPr algn="ctr"/>
            <a:r>
              <a:rPr lang="ru-RU" sz="2800" b="1" dirty="0" smtClean="0"/>
              <a:t>Содержание работы по развитию эмоциональной сферы</a:t>
            </a:r>
            <a:endParaRPr lang="ru-RU" sz="2800" b="1" dirty="0"/>
          </a:p>
        </p:txBody>
      </p:sp>
      <p:sp>
        <p:nvSpPr>
          <p:cNvPr id="6" name="Прямоугольник 5"/>
          <p:cNvSpPr/>
          <p:nvPr/>
        </p:nvSpPr>
        <p:spPr>
          <a:xfrm>
            <a:off x="1214414" y="1571612"/>
            <a:ext cx="7000924" cy="5016758"/>
          </a:xfrm>
          <a:prstGeom prst="rect">
            <a:avLst/>
          </a:prstGeom>
        </p:spPr>
        <p:txBody>
          <a:bodyPr wrap="square">
            <a:spAutoFit/>
          </a:bodyPr>
          <a:lstStyle/>
          <a:p>
            <a:r>
              <a:rPr lang="ru-RU" sz="2000" i="1" dirty="0" smtClean="0"/>
              <a:t>1.Комфортная организация режимных моментов.</a:t>
            </a:r>
          </a:p>
          <a:p>
            <a:r>
              <a:rPr lang="ru-RU" sz="2000" i="1" dirty="0" smtClean="0"/>
              <a:t>2.Оптимизация двигательной деятельности</a:t>
            </a:r>
          </a:p>
          <a:p>
            <a:r>
              <a:rPr lang="ru-RU" sz="2000" dirty="0" smtClean="0"/>
              <a:t>(утренняя зарядка, подвижные игры, физкультминутки).</a:t>
            </a:r>
          </a:p>
          <a:p>
            <a:r>
              <a:rPr lang="ru-RU" sz="2000" i="1" dirty="0" smtClean="0"/>
              <a:t>3. </a:t>
            </a:r>
            <a:r>
              <a:rPr lang="ru-RU" sz="2000" i="1" dirty="0" err="1" smtClean="0"/>
              <a:t>Игротерапия</a:t>
            </a:r>
            <a:endParaRPr lang="ru-RU" sz="2000" i="1" dirty="0" smtClean="0"/>
          </a:p>
          <a:p>
            <a:pPr>
              <a:buFont typeface="Wingdings" pitchFamily="2" charset="2"/>
              <a:buChar char="§"/>
            </a:pPr>
            <a:r>
              <a:rPr lang="ru-RU" sz="2000" dirty="0" smtClean="0"/>
              <a:t>сюжетно-ролевые игры</a:t>
            </a:r>
          </a:p>
          <a:p>
            <a:pPr>
              <a:buFont typeface="Wingdings" pitchFamily="2" charset="2"/>
              <a:buChar char="§"/>
            </a:pPr>
            <a:r>
              <a:rPr lang="ru-RU" sz="2000" dirty="0" smtClean="0"/>
              <a:t>игры-упражнения на эмоции и эмоциональный контакт</a:t>
            </a:r>
          </a:p>
          <a:p>
            <a:pPr>
              <a:buFont typeface="Wingdings" pitchFamily="2" charset="2"/>
              <a:buChar char="§"/>
            </a:pPr>
            <a:r>
              <a:rPr lang="ru-RU" sz="2000" dirty="0" smtClean="0"/>
              <a:t> дидактические</a:t>
            </a:r>
          </a:p>
          <a:p>
            <a:pPr>
              <a:buFont typeface="Wingdings" pitchFamily="2" charset="2"/>
              <a:buChar char="§"/>
            </a:pPr>
            <a:r>
              <a:rPr lang="ru-RU" sz="2000" dirty="0" smtClean="0"/>
              <a:t> коммуникативные </a:t>
            </a:r>
          </a:p>
          <a:p>
            <a:r>
              <a:rPr lang="ru-RU" sz="2000" dirty="0" smtClean="0"/>
              <a:t>4. </a:t>
            </a:r>
            <a:r>
              <a:rPr lang="ru-RU" sz="2000" i="1" dirty="0" err="1" smtClean="0"/>
              <a:t>Арттерапия</a:t>
            </a:r>
            <a:endParaRPr lang="ru-RU" sz="2000" i="1" dirty="0" smtClean="0"/>
          </a:p>
          <a:p>
            <a:r>
              <a:rPr lang="ru-RU" sz="2000" dirty="0" smtClean="0"/>
              <a:t> рисование</a:t>
            </a:r>
          </a:p>
          <a:p>
            <a:r>
              <a:rPr lang="ru-RU" sz="2000" dirty="0" smtClean="0"/>
              <a:t>танцы-игры</a:t>
            </a:r>
          </a:p>
          <a:p>
            <a:r>
              <a:rPr lang="ru-RU" sz="2000" i="1" dirty="0" smtClean="0"/>
              <a:t>5.Сказкотерапия</a:t>
            </a:r>
          </a:p>
          <a:p>
            <a:r>
              <a:rPr lang="ru-RU" sz="2000" i="1" dirty="0" smtClean="0"/>
              <a:t>6.Психогимнастика</a:t>
            </a:r>
          </a:p>
          <a:p>
            <a:r>
              <a:rPr lang="ru-RU" sz="2000" dirty="0" smtClean="0"/>
              <a:t>эмоциональные этюды</a:t>
            </a:r>
          </a:p>
          <a:p>
            <a:r>
              <a:rPr lang="ru-RU" sz="2000" dirty="0" smtClean="0"/>
              <a:t>мимика </a:t>
            </a:r>
          </a:p>
          <a:p>
            <a:r>
              <a:rPr lang="ru-RU" sz="2000" dirty="0" smtClean="0"/>
              <a:t>пантомимика</a:t>
            </a:r>
            <a:endParaRPr lang="ru-RU" sz="20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3571868" y="642918"/>
            <a:ext cx="1425088" cy="1815882"/>
          </a:xfrm>
          <a:prstGeom prst="rect">
            <a:avLst/>
          </a:prstGeom>
        </p:spPr>
        <p:txBody>
          <a:bodyPr wrap="square">
            <a:spAutoFit/>
          </a:bodyPr>
          <a:lstStyle/>
          <a:p>
            <a:endParaRPr lang="ru-RU" sz="2800" b="1" dirty="0" smtClean="0"/>
          </a:p>
          <a:p>
            <a:endParaRPr lang="ru-RU" sz="2800" b="1" dirty="0" smtClean="0"/>
          </a:p>
          <a:p>
            <a:endParaRPr lang="ru-RU" sz="2800" b="1" dirty="0" smtClean="0"/>
          </a:p>
          <a:p>
            <a:endParaRPr lang="ru-RU" sz="2800" b="1" dirty="0" smtClean="0"/>
          </a:p>
        </p:txBody>
      </p:sp>
      <p:sp>
        <p:nvSpPr>
          <p:cNvPr id="7" name="Прямоугольник 6"/>
          <p:cNvSpPr/>
          <p:nvPr/>
        </p:nvSpPr>
        <p:spPr>
          <a:xfrm>
            <a:off x="1357290" y="1000109"/>
            <a:ext cx="6572296" cy="3477875"/>
          </a:xfrm>
          <a:prstGeom prst="rect">
            <a:avLst/>
          </a:prstGeom>
          <a:noFill/>
        </p:spPr>
        <p:txBody>
          <a:bodyPr wrap="square" lIns="91440" tIns="45720" rIns="91440" bIns="45720">
            <a:spAutoFit/>
          </a:bodyPr>
          <a:lstStyle/>
          <a:p>
            <a:pPr algn="ctr"/>
            <a:endPar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a:p>
            <a:pPr algn="ct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ИГРЫ</a:t>
            </a:r>
          </a:p>
          <a:p>
            <a:pPr algn="ctr"/>
            <a:r>
              <a:rPr lang="ru-RU"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н</a:t>
            </a: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а  развитие эмоциональной сферы дошкольников</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643042" y="500042"/>
            <a:ext cx="5572164" cy="954107"/>
          </a:xfrm>
          <a:prstGeom prst="rect">
            <a:avLst/>
          </a:prstGeom>
        </p:spPr>
        <p:txBody>
          <a:bodyPr wrap="square">
            <a:spAutoFit/>
          </a:bodyPr>
          <a:lstStyle/>
          <a:p>
            <a:endParaRPr lang="ru-RU" sz="2800" b="1" dirty="0" smtClean="0"/>
          </a:p>
          <a:p>
            <a:pPr algn="ctr"/>
            <a:r>
              <a:rPr lang="ru-RU" sz="2800" b="1" dirty="0" smtClean="0"/>
              <a:t>Игра «Я радуюсь, когда…»</a:t>
            </a:r>
            <a:endParaRPr lang="ru-RU" sz="2800" b="1" dirty="0"/>
          </a:p>
        </p:txBody>
      </p:sp>
      <p:pic>
        <p:nvPicPr>
          <p:cNvPr id="6" name="Picture 3" descr="C:\Users\Liza\Desktop\91349_html_m335f357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7290" y="2000240"/>
            <a:ext cx="2936822" cy="361351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4500562" y="1714489"/>
            <a:ext cx="3571900" cy="4401205"/>
          </a:xfrm>
          <a:prstGeom prst="rect">
            <a:avLst/>
          </a:prstGeom>
        </p:spPr>
        <p:txBody>
          <a:bodyPr wrap="square">
            <a:spAutoFit/>
          </a:bodyPr>
          <a:lstStyle/>
          <a:p>
            <a:r>
              <a:rPr lang="ru-RU" sz="2000" dirty="0" smtClean="0"/>
              <a:t>«Сейчас я назову по имени одного из вас, брошу ему мячик и попрошу, например, так: «Катя, скажи нам, пожалуйста, когда ты радуешься?». Ребенок ловит мячик и говорит: «Я радуюсь, когда….», затем бросает мячик следующему ребенку и, назвав его по имени, в свою очередь спросит: «(имя ребенка), скажи нам, пожалуйста, когда ты радуешься?»</a:t>
            </a:r>
            <a:endParaRPr lang="ru-RU" sz="2000"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142908" y="0"/>
            <a:ext cx="9286908" cy="6858000"/>
          </a:xfrm>
          <a:prstGeom prst="rect">
            <a:avLst/>
          </a:prstGeom>
          <a:noFill/>
        </p:spPr>
      </p:pic>
      <p:sp>
        <p:nvSpPr>
          <p:cNvPr id="5" name="Прямоугольник 4"/>
          <p:cNvSpPr/>
          <p:nvPr/>
        </p:nvSpPr>
        <p:spPr>
          <a:xfrm>
            <a:off x="1857356" y="857232"/>
            <a:ext cx="5929354" cy="523220"/>
          </a:xfrm>
          <a:prstGeom prst="rect">
            <a:avLst/>
          </a:prstGeom>
        </p:spPr>
        <p:txBody>
          <a:bodyPr wrap="square">
            <a:spAutoFit/>
          </a:bodyPr>
          <a:lstStyle/>
          <a:p>
            <a:r>
              <a:rPr lang="ru-RU" sz="2800" b="1" dirty="0" smtClean="0"/>
              <a:t>Игра «Волшебные мешочки»</a:t>
            </a:r>
            <a:endParaRPr lang="ru-RU" sz="2800" dirty="0"/>
          </a:p>
        </p:txBody>
      </p:sp>
      <p:sp>
        <p:nvSpPr>
          <p:cNvPr id="6" name="Прямоугольник 5"/>
          <p:cNvSpPr/>
          <p:nvPr/>
        </p:nvSpPr>
        <p:spPr>
          <a:xfrm>
            <a:off x="4857752" y="1714489"/>
            <a:ext cx="3143272" cy="4708981"/>
          </a:xfrm>
          <a:prstGeom prst="rect">
            <a:avLst/>
          </a:prstGeom>
        </p:spPr>
        <p:txBody>
          <a:bodyPr wrap="square">
            <a:spAutoFit/>
          </a:bodyPr>
          <a:lstStyle/>
          <a:p>
            <a:r>
              <a:rPr lang="ru-RU" sz="2000" dirty="0" smtClean="0"/>
              <a:t>Предложить ребенку сложить в волшебный мешочек все отрицательные эмоции, злость, обиду, грусть. Этот мешочек, со всем плохим, что в нем есть, крепко завязывается. Можно использовать еще один "волшебный мешочек", из которого ребенок может взять себе те положительные эмоции, которые он хочет. </a:t>
            </a:r>
            <a:endParaRPr lang="ru-RU" sz="2000" dirty="0"/>
          </a:p>
        </p:txBody>
      </p:sp>
      <p:pic>
        <p:nvPicPr>
          <p:cNvPr id="2052" name="Picture 4" descr="http://img3.etsystatic.com/000/0/5283398/il_fullxfull.255903203.jpg"/>
          <p:cNvPicPr>
            <a:picLocks noChangeAspect="1" noChangeArrowheads="1"/>
          </p:cNvPicPr>
          <p:nvPr/>
        </p:nvPicPr>
        <p:blipFill>
          <a:blip r:embed="rId3"/>
          <a:srcRect/>
          <a:stretch>
            <a:fillRect/>
          </a:stretch>
        </p:blipFill>
        <p:spPr bwMode="auto">
          <a:xfrm>
            <a:off x="1214414" y="1857364"/>
            <a:ext cx="3416293" cy="4164118"/>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285784" y="0"/>
            <a:ext cx="9144000" cy="6858000"/>
          </a:xfrm>
          <a:prstGeom prst="rect">
            <a:avLst/>
          </a:prstGeom>
          <a:noFill/>
        </p:spPr>
      </p:pic>
      <p:sp>
        <p:nvSpPr>
          <p:cNvPr id="5" name="Прямоугольник 4"/>
          <p:cNvSpPr/>
          <p:nvPr/>
        </p:nvSpPr>
        <p:spPr>
          <a:xfrm>
            <a:off x="1857356" y="785794"/>
            <a:ext cx="5072098" cy="523220"/>
          </a:xfrm>
          <a:prstGeom prst="rect">
            <a:avLst/>
          </a:prstGeom>
        </p:spPr>
        <p:txBody>
          <a:bodyPr wrap="square">
            <a:spAutoFit/>
          </a:bodyPr>
          <a:lstStyle/>
          <a:p>
            <a:r>
              <a:rPr lang="ru-RU" sz="2800" b="1" dirty="0" smtClean="0"/>
              <a:t>Игра «Тренируем эмоции»</a:t>
            </a:r>
            <a:endParaRPr lang="ru-RU" sz="2800" b="1" dirty="0"/>
          </a:p>
        </p:txBody>
      </p:sp>
      <p:sp>
        <p:nvSpPr>
          <p:cNvPr id="6" name="Прямоугольник 5"/>
          <p:cNvSpPr/>
          <p:nvPr/>
        </p:nvSpPr>
        <p:spPr>
          <a:xfrm>
            <a:off x="5286380" y="1643050"/>
            <a:ext cx="2643206" cy="4093428"/>
          </a:xfrm>
          <a:prstGeom prst="rect">
            <a:avLst/>
          </a:prstGeom>
        </p:spPr>
        <p:txBody>
          <a:bodyPr wrap="square">
            <a:spAutoFit/>
          </a:bodyPr>
          <a:lstStyle/>
          <a:p>
            <a:r>
              <a:rPr lang="ru-RU" sz="2000" dirty="0" smtClean="0"/>
              <a:t>Попросите ребенка: </a:t>
            </a:r>
            <a:r>
              <a:rPr lang="ru-RU" sz="2000" u="sng" dirty="0" smtClean="0"/>
              <a:t>нахмуриться</a:t>
            </a:r>
          </a:p>
          <a:p>
            <a:r>
              <a:rPr lang="ru-RU" sz="2000" dirty="0" smtClean="0"/>
              <a:t>• как осенняя туча;</a:t>
            </a:r>
          </a:p>
          <a:p>
            <a:r>
              <a:rPr lang="ru-RU" sz="2000" dirty="0" smtClean="0"/>
              <a:t>• как рассерженный человек;</a:t>
            </a:r>
          </a:p>
          <a:p>
            <a:r>
              <a:rPr lang="ru-RU" sz="2000" dirty="0" smtClean="0"/>
              <a:t>• как злая волшебница;</a:t>
            </a:r>
          </a:p>
          <a:p>
            <a:r>
              <a:rPr lang="ru-RU" sz="2000" u="sng" dirty="0" smtClean="0"/>
              <a:t>улыбнуться</a:t>
            </a:r>
          </a:p>
          <a:p>
            <a:r>
              <a:rPr lang="ru-RU" sz="2000" dirty="0" smtClean="0"/>
              <a:t>• как кот на солнце;</a:t>
            </a:r>
          </a:p>
          <a:p>
            <a:r>
              <a:rPr lang="ru-RU" sz="2000" dirty="0" smtClean="0"/>
              <a:t>• как само солнце;</a:t>
            </a:r>
          </a:p>
          <a:p>
            <a:r>
              <a:rPr lang="ru-RU" sz="2000" dirty="0" smtClean="0"/>
              <a:t>• как хитрая лиса;</a:t>
            </a:r>
          </a:p>
          <a:p>
            <a:r>
              <a:rPr lang="ru-RU" sz="2000" dirty="0" smtClean="0"/>
              <a:t>• как радостный человек и т.п.</a:t>
            </a:r>
          </a:p>
        </p:txBody>
      </p:sp>
      <p:pic>
        <p:nvPicPr>
          <p:cNvPr id="4" name="Picture 2" descr="C:\Documents and Settings\Admin\Рабочий стол\DSC02728.JPG"/>
          <p:cNvPicPr>
            <a:picLocks noChangeAspect="1" noChangeArrowheads="1"/>
          </p:cNvPicPr>
          <p:nvPr/>
        </p:nvPicPr>
        <p:blipFill>
          <a:blip r:embed="rId3" cstate="print"/>
          <a:srcRect/>
          <a:stretch>
            <a:fillRect/>
          </a:stretch>
        </p:blipFill>
        <p:spPr bwMode="auto">
          <a:xfrm>
            <a:off x="857224" y="1714488"/>
            <a:ext cx="4309110" cy="3857652"/>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g10.proshkolu.ru/content/media/pic/std/4000000/3193000/3192597-10ccbf290fe61b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928794" y="357166"/>
            <a:ext cx="5214974" cy="954107"/>
          </a:xfrm>
          <a:prstGeom prst="rect">
            <a:avLst/>
          </a:prstGeom>
        </p:spPr>
        <p:txBody>
          <a:bodyPr wrap="square">
            <a:spAutoFit/>
          </a:bodyPr>
          <a:lstStyle/>
          <a:p>
            <a:endParaRPr lang="ru-RU" sz="2800" b="1" dirty="0" smtClean="0"/>
          </a:p>
          <a:p>
            <a:pPr algn="ctr"/>
            <a:r>
              <a:rPr lang="ru-RU" sz="2800" b="1" dirty="0" smtClean="0"/>
              <a:t>Игра «Волшебный стул»</a:t>
            </a:r>
            <a:endParaRPr lang="ru-RU" sz="2800" b="1" dirty="0"/>
          </a:p>
        </p:txBody>
      </p:sp>
      <p:sp>
        <p:nvSpPr>
          <p:cNvPr id="6" name="Прямоугольник 5"/>
          <p:cNvSpPr/>
          <p:nvPr/>
        </p:nvSpPr>
        <p:spPr>
          <a:xfrm>
            <a:off x="4929190" y="1643050"/>
            <a:ext cx="3071834" cy="4401205"/>
          </a:xfrm>
          <a:prstGeom prst="rect">
            <a:avLst/>
          </a:prstGeom>
        </p:spPr>
        <p:txBody>
          <a:bodyPr wrap="square">
            <a:spAutoFit/>
          </a:bodyPr>
          <a:lstStyle/>
          <a:p>
            <a:r>
              <a:rPr lang="ru-RU" sz="2000" dirty="0" smtClean="0"/>
              <a:t>Грустному ребенку предлагается сесть на стульчик. А остальным детям дается задание придумать как можно больше ласковых и нежных слов, адресованных их товарищу. Дети по очереди подходят к волшебному стулу, и, поглаживая сидящего на нем ребенка, говорят ему ласковые слова.</a:t>
            </a:r>
            <a:endParaRPr lang="ru-RU" sz="2000" dirty="0"/>
          </a:p>
        </p:txBody>
      </p:sp>
      <p:pic>
        <p:nvPicPr>
          <p:cNvPr id="64514" name="Picture 2" descr="http://dancingchair.ru/upload/medialibrary/a7f/a7fb812b70144afa80136a62e0fd7c4e.jpg"/>
          <p:cNvPicPr>
            <a:picLocks noChangeAspect="1" noChangeArrowheads="1"/>
          </p:cNvPicPr>
          <p:nvPr/>
        </p:nvPicPr>
        <p:blipFill>
          <a:blip r:embed="rId3"/>
          <a:srcRect/>
          <a:stretch>
            <a:fillRect/>
          </a:stretch>
        </p:blipFill>
        <p:spPr bwMode="auto">
          <a:xfrm>
            <a:off x="1714480" y="1571612"/>
            <a:ext cx="3071834" cy="4612255"/>
          </a:xfrm>
          <a:prstGeom prst="rect">
            <a:avLst/>
          </a:prstGeom>
          <a:noFill/>
        </p:spPr>
      </p:pic>
    </p:spTree>
  </p:cSld>
  <p:clrMapOvr>
    <a:masterClrMapping/>
  </p:clrMapOvr>
  <p:transition spd="slow">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TotalTime>
  <Words>1449</Words>
  <Application>Microsoft Office PowerPoint</Application>
  <PresentationFormat>Экран (4:3)</PresentationFormat>
  <Paragraphs>168</Paragraphs>
  <Slides>38</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эмоциональной сферы дошкольников</dc:title>
  <dc:creator>Liza</dc:creator>
  <cp:lastModifiedBy>Admin</cp:lastModifiedBy>
  <cp:revision>119</cp:revision>
  <dcterms:created xsi:type="dcterms:W3CDTF">2015-08-15T13:26:18Z</dcterms:created>
  <dcterms:modified xsi:type="dcterms:W3CDTF">2016-04-14T08:00:19Z</dcterms:modified>
</cp:coreProperties>
</file>