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415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27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03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503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22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28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0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94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8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34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9FF26-4C07-4AE2-9FE0-F5F60ECF440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CA26A-FB64-4C0C-AD89-F4D4FB58E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5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oginsk-ds101.caduk.ru/sveden/files/cd727c5e-f667-4493-bd92-10fb3a8a0539.pdf" TargetMode="External"/><Relationship Id="rId2" Type="http://schemas.openxmlformats.org/officeDocument/2006/relationships/hyperlink" Target="https://firo.ranepa.ru/files/docs/do/fgos/predmetno_prostranstvennaya_sreda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792087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«Центр развития образования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г.Твери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800800" cy="4154016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</a:pPr>
            <a:r>
              <a:rPr kumimoji="0" lang="ru-RU" b="1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Использование развивающей предметно-пространственной среды в образовательной деятельности с детьми 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</a:pPr>
            <a:r>
              <a:rPr kumimoji="0" lang="ru-RU" b="1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раннего возраста</a:t>
            </a:r>
          </a:p>
          <a:p>
            <a:endParaRPr lang="ru-RU" sz="1600" dirty="0" smtClean="0"/>
          </a:p>
          <a:p>
            <a:pPr algn="r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Короткова Т.К., старший методист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каждой ДОО </a:t>
            </a: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развивающая предметно-пространственная среда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обладает свойствами открытой системы и выполняет </a:t>
            </a: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образовательную, развивающую, воспитывающую, стимулирующую функции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процессе взросления ребенка все компоненты (игрушки, оборудование, мебель и пр. материалы) развивающей предметно-пространственной среды также необходимо менять, обновлять и пополнять. Как следствие, среда должна быть не только развивающей, но и </a:t>
            </a:r>
            <a:r>
              <a:rPr lang="ru-RU" sz="16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развивающейся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Развивающая среда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должна объективно служить целям физического и психического развития детей. Она с одной стороны, обеспечивает ребёнку ощущение постоянства, стабильности, устойчивости, а с другой стороны, позволяет взрослым и детям гибко видоизменять обстановку в зависимости от меняющихся потребностей и возможностей малышей и постановки воспитателями новых педагогических задач. Например, наличие в группе больших модулей из лёгких материалов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позволяет строить в центре комнаты дома, дворцы, лабиринты, пещеры и играть всем желающим. Разворачивающиеся поролоновые  маты можно превращать в лодки, корабли, острова и пр.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Предметная среда должна не только служить целям развития детей, но и быть </a:t>
            </a: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безопасной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для них. Она организуется таким образом, чтобы предотвратить возможность несчастных случаев и травм и в то же время не ограничивать свободу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558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Организация развивающей предметно-пространственной среды:</a:t>
            </a:r>
          </a:p>
          <a:p>
            <a:pPr lvl="0" eaLnBrk="0" fontAlgn="base" hangingPunct="0">
              <a:spcAft>
                <a:spcPct val="0"/>
              </a:spcAft>
              <a:buNone/>
              <a:defRPr/>
            </a:pPr>
            <a:r>
              <a:rPr lang="ru-RU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	</a:t>
            </a:r>
            <a:r>
              <a:rPr lang="ru-RU" alt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организация и оформление групповых помещений для детей раннего возраста;</a:t>
            </a:r>
          </a:p>
          <a:p>
            <a:pPr lvl="0" eaLnBrk="0" fontAlgn="base" hangingPunct="0">
              <a:spcAft>
                <a:spcPct val="0"/>
              </a:spcAft>
              <a:buNone/>
              <a:defRPr/>
            </a:pPr>
            <a:r>
              <a:rPr lang="ru-RU" alt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	- перечень материалов и оборудования для групп раннего возраста.</a:t>
            </a:r>
          </a:p>
          <a:p>
            <a:pPr lvl="0" eaLnBrk="0" fontAlgn="base" hangingPunct="0">
              <a:spcAft>
                <a:spcPct val="0"/>
              </a:spcAft>
              <a:buNone/>
              <a:defRPr/>
            </a:pPr>
            <a:endParaRPr lang="ru-RU" altLang="ru-RU"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eaLnBrk="0" fontAlgn="base" hangingPunct="0">
              <a:spcAft>
                <a:spcPct val="0"/>
              </a:spcAft>
              <a:buNone/>
              <a:defRPr/>
            </a:pPr>
            <a:r>
              <a:rPr lang="ru-RU" alt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	</a:t>
            </a:r>
            <a:r>
              <a:rPr lang="ru-RU" altLang="ru-RU" sz="1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Предметный мир раннего возраста – это не только игрушки, но и вся окружающая ребёнка среда, которая способствует физическому, социально-личностному, познавательному, художественно-эстетическому развитию детей.</a:t>
            </a:r>
          </a:p>
          <a:p>
            <a:pPr lvl="0" eaLnBrk="0" fontAlgn="base" hangingPunct="0">
              <a:spcAft>
                <a:spcPct val="0"/>
              </a:spcAft>
              <a:buNone/>
              <a:defRPr/>
            </a:pPr>
            <a:endParaRPr lang="ru-RU" altLang="ru-RU" sz="1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eaLnBrk="0" fontAlgn="base" hangingPunct="0">
              <a:spcAft>
                <a:spcPct val="0"/>
              </a:spcAft>
              <a:buNone/>
              <a:defRPr/>
            </a:pPr>
            <a:endParaRPr lang="ru-RU" altLang="ru-RU" sz="1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Сайт ФИРО 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2"/>
              </a:rPr>
              <a:t>https://firo.ranepa.ru/files/docs/do/fgos/predmetno_prostranstvennaya_sreda.pdf</a:t>
            </a:r>
            <a:endParaRPr lang="ru-RU" sz="1800" kern="0" dirty="0">
              <a:solidFill>
                <a:srgbClr val="000000"/>
              </a:solidFill>
              <a:latin typeface="Arial"/>
              <a:cs typeface="Arial"/>
              <a:sym typeface="Arial"/>
              <a:hlinkClick r:id="rId3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800" kern="0" dirty="0">
              <a:solidFill>
                <a:srgbClr val="000000"/>
              </a:solidFill>
              <a:latin typeface="Arial"/>
              <a:cs typeface="Arial"/>
              <a:sym typeface="Arial"/>
              <a:hlinkClick r:id="rId3"/>
            </a:endParaRPr>
          </a:p>
          <a:p>
            <a:pPr lvl="0" eaLnBrk="0" fontAlgn="base" hangingPunct="0">
              <a:spcAft>
                <a:spcPct val="0"/>
              </a:spcAft>
              <a:buNone/>
              <a:defRPr/>
            </a:pPr>
            <a:endParaRPr lang="ru-RU" altLang="ru-RU" sz="1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eaLnBrk="0" fontAlgn="base" hangingPunct="0">
              <a:spcAft>
                <a:spcPct val="0"/>
              </a:spcAft>
              <a:buNone/>
              <a:defRPr/>
            </a:pPr>
            <a:endParaRPr lang="ru-RU" altLang="ru-RU" sz="1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37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Предметно-пространственная развивающая  среда организуется в группах раннего возраста с учётом требований ФГОС, где чётко прослеживаются все пять образовательных областей: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ru-RU" sz="16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Социально-коммуникативная</a:t>
            </a:r>
            <a:endParaRPr lang="ru-RU" sz="16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ru-RU" sz="16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Познавательная</a:t>
            </a:r>
            <a:endParaRPr lang="ru-RU" sz="16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ru-RU" sz="16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Речевая</a:t>
            </a:r>
            <a:endParaRPr lang="ru-RU" sz="16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ru-RU" sz="16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Художественно-эстетическая</a:t>
            </a:r>
            <a:endParaRPr lang="ru-RU" sz="16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ru-RU" sz="16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Физическая</a:t>
            </a:r>
            <a:r>
              <a:rPr lang="ru-RU" sz="16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:\Users\senuhinaza\Desktop\DSCF056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20" y="1445256"/>
            <a:ext cx="1872208" cy="155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senuhinaza\Desktop\razvitie-poznavatel-noy-deyatel-nosti-detey-v-rannem-vozraste-23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6012160" y="1423309"/>
            <a:ext cx="1944216" cy="16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enuhinaza\Desktop\iQRZVKHD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6"/>
          <a:stretch/>
        </p:blipFill>
        <p:spPr bwMode="auto">
          <a:xfrm>
            <a:off x="1547664" y="3164356"/>
            <a:ext cx="1765024" cy="15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enuhinaza\Desktop\70bb67414a245cbcdbe5bc219b6740fc.jpg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654" y="3164356"/>
            <a:ext cx="1918345" cy="146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enuhinaza\Desktop\hello_html_m11c6694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60773"/>
            <a:ext cx="1944216" cy="14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enuhinaza\Desktop\detsad-832577-1540722128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"/>
          <a:stretch/>
        </p:blipFill>
        <p:spPr bwMode="auto">
          <a:xfrm>
            <a:off x="1368358" y="4941168"/>
            <a:ext cx="2123635" cy="141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senuhinaza\Desktop\img9[1]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7" r="51308" b="21194"/>
          <a:stretch/>
        </p:blipFill>
        <p:spPr bwMode="auto">
          <a:xfrm>
            <a:off x="3705714" y="4813873"/>
            <a:ext cx="2016224" cy="16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senuhinaza\Desktop\img1_183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83" y="4806055"/>
            <a:ext cx="2088232" cy="17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751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и речевое развитие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и игрушки для предметной деятельности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Пирамидки и стержни для нанизывания с цветными элементами разнообразных форм.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Большая напольная пирамида для совместных игр со сверстниками, матрешки.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Наборы кубиков и объемных тел (цилиндры, бруски, шары, диски).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Игрушки-орудия (совочки, лопатки с наборами формочек, удочки, сачки, грабельки, молоточки, веера и др.).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Наборы разнообразных объемных вкладышей.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Мозаики, рамки-вкладыши с различными геометрическими формами, </a:t>
            </a:r>
            <a:r>
              <a:rPr 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пазлы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конструкторы.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Материалы и игрушки для экспериментирования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Динамические игрушки – игрушки, которые отображают различные виды движения – различные </a:t>
            </a:r>
            <a:r>
              <a:rPr 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кугельбаны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кувыркунчики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волчки и юлы, клюющие курочки и пр.).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Столы-поддоны с песком и водой; плавающие и тонущие предметы (губки, дощечки, металлические предметы, предметы из резины, пластмассы и пр.).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Разнообразные бытовые предметы для исследования (часы, кофемолка, телефон и пр.).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 с магнитом.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 из разных материалов и разной плотности (из тканей, резиновые, деревянные, пластиковые и др.), </a:t>
            </a:r>
            <a:r>
              <a:rPr 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мягконабивные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игрушки из разных тканей, заполненные различными материалами (бумагой и др.) Пластические материалы (глина, тесто, пластилин).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3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и речевое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для пересыпания и переливания (пустые пластиковые бутылки, банки и пр.); трубочки для продувания, </a:t>
            </a:r>
            <a:r>
              <a:rPr 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просовывания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 с секретами и сюрпризами (коробочки и пеналы с подвижной крышкой, шкатулки с разными </a:t>
            </a:r>
            <a:r>
              <a:rPr 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застѐжками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головоломки, наборы для игр, включающих решение проблемных ситуаций); игрушки со светозвуковым эффектом; «волшебный мешочек», наполняемый игрушками.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для развития речи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Предметные и сюжетные картинки, наборы картинок для группировки (одежда, посуда, мебель, животные, транспорт, профессии, игрушки).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Книжки с картинками (сборники </a:t>
            </a:r>
            <a:r>
              <a:rPr 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потешек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стишков, прибауток, песен, сказок, рассказов).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Разрезные картинки, наборы парных картинок; серии картинок для установления последовательности действий и событий (сказочные, бытовые ситуации).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Аудионосители с записями детских песен, сказок.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Диафильмы.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198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и речевое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8003232" cy="50734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5" y="1412777"/>
            <a:ext cx="4302245" cy="463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7"/>
            <a:ext cx="4032448" cy="463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927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26064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и речевое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96855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3150186" cy="432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76882" y="5489981"/>
            <a:ext cx="3008695" cy="492443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Неваляшка</a:t>
            </a:r>
          </a:p>
        </p:txBody>
      </p:sp>
    </p:spTree>
    <p:extLst>
      <p:ext uri="{BB962C8B-B14F-4D97-AF65-F5344CB8AC3E}">
        <p14:creationId xmlns:p14="http://schemas.microsoft.com/office/powerpoint/2010/main" val="3533875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уголок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/>
        </p:blipFill>
        <p:spPr bwMode="auto">
          <a:xfrm>
            <a:off x="395536" y="980728"/>
            <a:ext cx="424847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980728"/>
            <a:ext cx="40324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504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Наглядно-образный материал (наглядные пособия, отражающие предметные, природные или 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социальные объекты и события)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Фотографии детей, семьи, семейные альбомы.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Фотографии, альбомы, отражающие жизнь группы и детского сада.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Наглядные пособия (книги, иллюстрации), отражающие разные занятия детей и взрослых.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Картинки и фотографии, изображающие разные эмоциональные состояния людей (веселый, грустный, смеющийся, плачущий, сердитый, удивленный, испуганный и др.), их действия, различные житейские ситуации.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Наглядный материал и игрушки, способствующие развитию толерантности (картинки, куклы; изображающие животных и т.п.).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Аудио-, видеоматериалы о жизни детей и взрослых.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461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и игрушки для процессуальных и сюжетных игр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Игрушки-персонажи: крупные куклы в одежде, которую можно снимать и надевать, куклы-голыши, антропоморфные животные из разных материалов.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Стационарная и настольная кукольная мебель (столики, стульчики, скамеечки, шкаф, кроватки и пр.).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 для разыгрывания различных сюжетов: кормления кукол (посуда, столовые приборы), укладывания спать (подушечки, простынки, одеяльца), купания (ванночки, флаконы, губки, салфетки), лечения (игрушечные наборы, в которые входят градусник, шприц, трубочка для прослушивания, кусочки ваты, бинтик и пр.), прогулок (коляски с подушечкой и одеяльцем, машинки); уборки (губка, мыло, мисочка или раковина совок, веничек, салфетки).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Строительные наборы для мебели домов, дорожек и пр.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Машины крупные, с кузовом, кораблики, поезд, и пр.).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Детские игрушечные телефоны.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Предметы-заместители в коробках (кубики, палочки, шишки, желуди, шарики, детали пирамидок и конструкторов, фигурные катушки и пр.).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Ткани разных размеров, цветов и фактур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Крупные модули для строительства машин, поездов, домов и пр.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Большие коробки с прорезями в виде окон, из которых также можно устраивать дома, поезда, туннели, дом.</a:t>
            </a:r>
            <a:endParaRPr lang="ru-RU" sz="16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8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политика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Указ Президента № 240 от 29 мая 2017 года «Об объявлении в Российской Федерации Десятилетия детства» нацеливает на создание условий для раннего развития детей в возрасте до трех лет, реализацию программы психолого-педагогической, методической и консультативной помощи родителям детей, получающих дошкольное образование в семье.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kumimoji="0" lang="ru-RU" sz="16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Указе Президента № 204 от 7 мая 2018 года «О национальных целях и стратегических задачах развития Российской Федерации на период до 2024 года» определена задача: «…достижение к 2021 г. стопроцентной доступности дошкольного образования для детей в возрасте от 2 месяцев до 3 лет».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kumimoji="0" lang="ru-RU" sz="16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Стратегии развития воспитания в РФ на период до 2025 года одним из важнейших направлений является создание условий для расширения участия семьи в воспитательной деятельности организаций, осуществляющих образовательную деятельность.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kumimoji="0" lang="ru-RU" sz="16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508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 descr="C:\Users\senuhinaza\Desktop\detsad-832577-1540722128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"/>
          <a:stretch/>
        </p:blipFill>
        <p:spPr bwMode="auto">
          <a:xfrm>
            <a:off x="611560" y="908720"/>
            <a:ext cx="2624719" cy="25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enuhinaza\Desktop\соц ком раз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25772" r="1" b="3540"/>
          <a:stretch/>
        </p:blipFill>
        <p:spPr bwMode="auto">
          <a:xfrm>
            <a:off x="3352768" y="847628"/>
            <a:ext cx="2808312" cy="264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enuhinaza\Desktop\img1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1" t="49377" r="131" b="15895"/>
          <a:stretch/>
        </p:blipFill>
        <p:spPr bwMode="auto">
          <a:xfrm>
            <a:off x="6300192" y="886259"/>
            <a:ext cx="2304257" cy="25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senuhinaza\Desktop\prezentatsiya_SYuZhETNO_ROLEVYYe_IGRY_1_Page_13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3" r="51437" b="2135"/>
          <a:stretch/>
        </p:blipFill>
        <p:spPr bwMode="auto">
          <a:xfrm>
            <a:off x="395536" y="3490090"/>
            <a:ext cx="2840743" cy="23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enuhinaza\Desktop\i799P2EM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69" y="3557093"/>
            <a:ext cx="2808312" cy="22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senuhinaza\Desktop\центр конструирования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36826" r="6817" b="3132"/>
          <a:stretch/>
        </p:blipFill>
        <p:spPr bwMode="auto">
          <a:xfrm>
            <a:off x="6300193" y="3500772"/>
            <a:ext cx="2304256" cy="23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55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и оборудование общего назначения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Книги с красочными иллюстрациями, репродукции.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Фланелеграф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Стенд для демонстрации детских рисунков и поделок.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Емкости для хранения материалов для изобразительной деятельности.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ru-RU" sz="16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для изобразительной деятельности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Наборы цветных карандашей, фломастеров, разноцветных мелков; краски (гуашь).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Кисти для рисования, для клея; палитра, емкости для воды, красок, клея.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Бумага разных форматов, цветов и фактуры, картон для рисования и аппликаций.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Глина, пластилин (не прилипающий к рукам).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Доски для рисования мелками, подставки для работы с пластилином, глиной; мольберты.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Салфетки для вытирания рук и красок; фартуки и нарукавники для детей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406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для музыкального развития детей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Музыкальные инструменты: бубны, барабаны, маракасы, ложки, колокольчики,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Музыкальные игрушки (озвученные - музыкальная книжка, музыкальные шкатулки, шарманки, электромузыкальные игрушки с наборами мелодий, молоточек, волчок, погремушка; не озвученные игрушки-самоделки - плоскостные балалайка, пианино и т.д.);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Аудиосредства (музыкальный центр, наборы дисков с записями музыкальных произведений).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для театрализованной деятельности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Наборы кукол, игрушек-персонажей сказок, ширмы для кукольного спектакля, костюмы, театральные атрибуты для разыгрывания сценок и спектаклей.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Фланелеграф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с набором персонажей и декораций; различные виды театров (би-ба-</a:t>
            </a:r>
            <a:r>
              <a:rPr lang="ru-RU" sz="1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бо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настольный плоскостной, магнитный, теневой).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Аудио-, </a:t>
            </a:r>
            <a:r>
              <a:rPr lang="ru-RU" sz="1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видеосредства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для демонстрации детских спектаклей, мультфильмов.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523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hello_html_m11c6694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25342" r="5388" b="3776"/>
          <a:stretch/>
        </p:blipFill>
        <p:spPr bwMode="auto">
          <a:xfrm>
            <a:off x="3131841" y="1268761"/>
            <a:ext cx="381642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senuhinaza\Desktop\иллюстрации\iGOD7P5TJ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1" t="57293" r="52640" b="5379"/>
          <a:stretch/>
        </p:blipFill>
        <p:spPr bwMode="auto">
          <a:xfrm>
            <a:off x="7164288" y="1268759"/>
            <a:ext cx="1703697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enuhinaza\Desktop\hello_html_mf61dbe4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36" y="3861048"/>
            <a:ext cx="65627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91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detsad-1266852-1506192777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"/>
          <a:stretch/>
        </p:blipFill>
        <p:spPr bwMode="auto">
          <a:xfrm>
            <a:off x="251520" y="1628800"/>
            <a:ext cx="4176463" cy="412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enuhinaza\Desktop\detsad-1266852-1506192738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04"/>
          <a:stretch/>
        </p:blipFill>
        <p:spPr bwMode="auto">
          <a:xfrm>
            <a:off x="4860032" y="1604519"/>
            <a:ext cx="3960440" cy="41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32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/>
          </a:bodyPr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Приспособления для развития двигательной активности детей 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(ползания, лазания, ходьбы, бега, прыжков)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Горки, лесенки, скамеечки, туннели, домики.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Игрушки-качалки, модульные сооружения различных форм из разных материалов, веревки, дорожки для ходьбы, задающие изменение направления движения.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Массажные дорожки и коврики с разным покрытием, «сухой бассейн», мини-маты, трехколесные велосипеды, мини-стадион.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ru-RU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 и материалы для развития мелкой и крупной моторики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Мячи разных размеров, в том числе массажные кегли, обручи, кольца.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Игрушки, которые можно катать, толкать; разноцветные предметы различной формы для нанизывания; доски с пазами, крючочками, стержнями и молоточками.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Специальные приспособления – стенды, тренажеры – предназначенные для развития разнообразных движений кисти руки и пальцев (застежки – молнии, пуговицы и петли, крючки, шнуровки).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Коробки с разными крышками и прорезями, копилки.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253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для двигательной деятельности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hello_html_m316cace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124744"/>
            <a:ext cx="7056785" cy="485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85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иллюстрации\organizaciya-predmetno-razvivayushhej-igrovoj-sredy-v-dou4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3"/>
          <a:stretch/>
        </p:blipFill>
        <p:spPr bwMode="auto">
          <a:xfrm>
            <a:off x="467544" y="1196752"/>
            <a:ext cx="4320480" cy="43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enuhinaza\Desktop\DSC_0004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13267"/>
          <a:stretch/>
        </p:blipFill>
        <p:spPr bwMode="auto">
          <a:xfrm>
            <a:off x="4930111" y="1196752"/>
            <a:ext cx="3674337" cy="43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5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организации РППС ДОУ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i[2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9677" b="2135"/>
          <a:stretch/>
        </p:blipFill>
        <p:spPr bwMode="auto">
          <a:xfrm>
            <a:off x="179512" y="1124744"/>
            <a:ext cx="5413252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enuhinaza\Desktop\i[5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t="35946" r="26165" b="15203"/>
          <a:stretch/>
        </p:blipFill>
        <p:spPr bwMode="auto">
          <a:xfrm>
            <a:off x="5592764" y="1196752"/>
            <a:ext cx="3011684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enuhinaza\Desktop\014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56687" r="52820" b="6209"/>
          <a:stretch/>
        </p:blipFill>
        <p:spPr bwMode="auto">
          <a:xfrm>
            <a:off x="5592764" y="3883872"/>
            <a:ext cx="3011684" cy="23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15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группы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Единые требования, которые предъявляет ФГОС ДО к развивающей среде групп детского сада, – </a:t>
            </a: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содержательная насыщенность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1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трансформируемость</a:t>
            </a: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полифункциональность</a:t>
            </a: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вариативность, доступность и безопасность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При этом среда не должна сводиться к какому-то набору игрушек. Предметный мир раннего детства – это не только игрушки, но и вся окружающая ребенка обстановка.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Мебель и оборудование в группе располагайте так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чтобы осталось достаточное пространство для свободной двигательной активности и общения детей. У малышей должна быть возможность беспрепятственно ходить, ползать, бегать, возить за веревочку машинки, толкать перед собой тележки, а также побыть одному в уголке уединения.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Цветовая отделка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Оформление групповой комнаты должно пробуждать у детей познавательные интересы и позитивные эмоции. Поэтому выбирайте цветовую отделку помещения такую, чтобы она не была тусклой, но в то же время не </a:t>
            </a:r>
            <a:r>
              <a:rPr lang="ru-RU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перевозбуждала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детей. На стенах разместите картины и репродукции, детские рисунки, фотографии. Все экспозиции должны быть на такой высоте, чтобы дети могли увидеть и рассмотреть их. Также на небольшом расстоянии от пола рекомендуется укрепить зеркало, чтобы малыши могли увидеть себя в нем в полный рост. Это важно для формирования у детей раннего возраста своего образа.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2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документы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Приказ </a:t>
            </a:r>
            <a:r>
              <a:rPr kumimoji="0" lang="ru-RU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Минпросвещения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России от 20.12.2019 N 704 «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Об утверждении перечня средств обучения и воспитания, требуемых для реализации образовательных программ дошкольного образования и присмотра и ухода за детьми, необходимых для реализации мероприятий по созданию в субъектах Российской Федерации дополнительных мест для детей в возрасте от 1,5 до 3 лет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любой направленности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детьми, критериев его формирования, а также норматива стоимости оснащения одного места средствами обучения и воспитания в целях осуществления образовательных программ дошкольного образования и присмотра и ухода за детьми (Зарегистрировано в Минюсте России 30.12.2019 N 57068)»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709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группы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Звуковой дизайн. 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Оформите групповую комнату и спальню звуковым дизайном – записями колыбельных песен, плеска воды, шума моря, пения птиц, шелеста листвы. Тихие, приятные звуки успокоят детей, создадут уют, выполнят познавательную и эстетическую функции. Веселые детские песенки, танцевальные мелодии, колыбельные, фрагменты классических произведений используйте во время режимных моментов и в играх в качестве фона и дополнения.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Зонирование.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В группе необходимо обеспечить детям возможность одновременно свободно заниматься разными видами деятельности. Для этого </a:t>
            </a:r>
            <a:r>
              <a:rPr lang="ru-RU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зонируйте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групповую комнату и спальню. Чтобы отделить некоторые зоны друг от друга, используйте перегородки с ячейками, нишами. Например, зону сюжетных игр можно отделить от зоны для подвижных игр, чтобы дети не отвлекались и не мешали друг другу. При этом каждая зона должна быть хорошо освещена. Зонирование помещения поможет каждому ребенку выбрать для себя привлекательное занятие и сохранить устойчивый интерес к нему благодаря соответствующим игрушкам, не отвлекаясь на другие виды деятельности.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Зоны располагайте так, чтобы они способствовали плавному переходу детей от одной деятельности к другой. Например, зона для игр со строительным материалом может соседствовать с зоной сюжетных игр. В процессе игры с сюжетными игрушками ребенок сможет взять расположенные рядом кубики и построить домик и дорожку для кукол.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366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группы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Принцип зонирования 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не означает, что предметная среда должна быть неизменной. </a:t>
            </a: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Зоны следует менять, объединять, дополнять.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Развивающая обстановка должна, с одной стороны, обеспечивать ребенку ощущение постоянства, стабильности, устойчивости, а с другой стороны, позволять взрослым и детям видоизменять ее в зависимости от потребностей и возможностей малышей и новых педагогических задач. Для этого в группе должны быть легкие материалы и специальные предметы, которые позволят создать новые зоны и уголки. К ним относятся ширмы, скамейки, мягкие модули, большие куски ткани и пр. Например, с помощью больших модулей из легких материалов дети смогут построить в центре комнаты дом, дворец, лабиринты, пещеры для игр. Эти же модули воспитатель легко преобразует в большой общий стол для игры с группой детей.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Периодически меняйте в группе отдельные элементы и привлекайте к ним внимание малышей. Если кто-то из родителей умеет хорошо рисовать или владеет художественными техниками, попросите их расписать свободную часть стены красками, сделать панно, изготовить оригами. Игры и игрушки также следует периодически менять. В каждой зоне должны своевременно появляться новые предметы, которые будут стимулировать двигательную, познавательную активность малышей, развивать их игровую деятельность. При этом игрушек в каждой зоне не должно быть много.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984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игрушкам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Большое значение для развития детей раннего возраста имеют специфические виды детской деятельности. </a:t>
            </a: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Это прежде всего познавательно-исследовательская и предметная деятельность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Поэтому в группе должны быть условия для их полноценной реализации. Каждый вид деятельности предполагает специальное материальное оснащение. Все материалы необходимо подбирать с учетом возраста детей. Остановимся на характеристике игрушек и материалов, которые должны быть в группе раннего возраста.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 для предметной и познавательно-исследовательской деятельности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Исследовательский интерес, способность и стремление экспериментировать зарождаются в раннем детстве в ходе предметной деятельности. Именно в «бесцельных», неосознанных действиях ребенка начинает формироваться познавательная активность и познавательная мотивация, которая ведет за собой познавательное развитие. Познавательно-исследовательская деятельность развивает восприятие, внимание, мышление, речь ребенка. Смысловым центром этой деятельности является </a:t>
            </a:r>
            <a:r>
              <a:rPr lang="ru-RU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интерес к игровому материалу и действиям с ним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благодаря которым ребенок становится самостоятельным, начинает осознавать свои возможности.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Возможность многократно наблюдать, самостоятельно воспроизводить, повторять – это условие исследования в любом возрасте. До 3–4 лет экспериментирование непосредственно связано с предметными действиями – оно происходит в потоке действий, которые совершает ребенок с предметами. 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523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развития речи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группе должны быть книжки с картинками (сборники </a:t>
            </a:r>
            <a:r>
              <a:rPr lang="ru-RU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потешек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стишков, прибауток, песен, сказок, рассказов); предметные и сюжетные картинки, наборы картинок для группировки по темам (одежда, посуда, мебель и др.); разрезные картинки, наборы парных картинок. Кроме того, хорошо иметь аудиоматериалы с записями детских песен, сказок и диафильмы, которые более полезны для малышей, чем мультфильмы.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для игры</a:t>
            </a: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Сюжетная игра – ведущая деятельность дошкольника. Но ее начало относится к раннему возрасту, поэтому в ясельной группе обязательно должны быть игрушки и материалы для настоящей игры. Чтобы ребенок почувствовал себя в игре другим, принял роль и мог ее удержать, существует специальный игровой материал – ролевая атрибутика, которая делает роль более наглядной. Этот материал можно разделить на три группы: маркеры пространства, атрибуты роли, предметы ролевых действий.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Важнейший предмет для сюжетных игр и ролевых, и режиссерских – образная игрушка (куклы, фигурки животных и персонажи детских сказок). Такая игрушка является и атрибутом для игры, и партнером по общению. Ребенок говорит с куклой и за куклу, сам спрашивает и отвечает за нее, переносит в такое общение свой опыт и переживания.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 подборе образных игрушек следует внимательно относиться к их характеру, образу. Такая игрушка становится объектом идентификации для ребенка – бессознательно он принимает на себя выражение лица, позу и характер кукольного персонажа. 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49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развития речи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группе должны быть книжки с картинками (сборники </a:t>
            </a:r>
            <a:r>
              <a:rPr lang="ru-RU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потешек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стишков, прибауток, песен, сказок, рассказов); предметные и сюжетные картинки, наборы картинок для группировки по темам (одежда, посуда, мебель и др.); разрезные картинки, наборы парных картинок. Кроме того, хорошо иметь аудиоматериалы с записями детских песен, сказок и диафильмы, которые более полезны для малышей, чем мультфильмы.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Материалы для игры</a:t>
            </a: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Сюжетная игра – ведущая деятельность дошкольника. Но ее начало относится к раннему возрасту, поэтому в ясельной группе обязательно должны быть игрушки и материалы для настоящей игры. Чтобы ребенок почувствовал себя в игре другим, принял роль и мог ее удержать, существует специальный игровой материал – ролевая атрибутика, которая делает роль более наглядной. Этот материал можно разделить на три группы: маркеры пространства, атрибуты роли, предметы ролевых действий.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Важнейший предмет для сюжетных игр и ролевых, и режиссерских – образная игрушка (куклы, фигурки животных и персонажи детских сказок). Такая игрушка является и атрибутом для игры, и партнером по общению. Ребенок говорит с куклой и за куклу, сам спрашивает и отвечает за нее, переносит в такое общение свой опыт и переживания.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 подборе образных игрушек следует внимательно относиться к их характеру, образу. Такая игрушка становится объектом идентификации для ребенка – бессознательно он принимает на себя выражение лица, позу и характер кукольного персонажа. 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632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Неоформленные материалы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группе должен быть неоформленный материал – природный, бросовый, элементы старых конструкторов для использования в сюжетно-ролевых играх в качестве предметов-заместителей. Эти предметы также нужно обновлять, чтобы стимулировать развитие воображения детей.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Создание полноценной развивающей среды не связано напрямую с финансовыми возможностями ДОО. Групповое помещение не обязательно должно быть оснащено дорогостоящими игрушками и оборудованием. Разностороннему развитию ребенка может способствовать не только игровой и дидактический материал фабричного производства, но и изготовленный педагогами и родителями. Главное – чтобы игрушки и материалы соответствовали возрасту детей, были адекватны целям развития и находились в свободном доступе.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Характеристика игрушек и материалов для разных видов деятельности детей до 3 лет.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369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Санитарно-гигиенические требования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Санитарно-гигиенические требования к оборудованию и содержанию группы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Помещение группы должно соответствовать строительным нормам и правилам (СНиПам), которые гарантируют охрану жизни и здоровья детей. Нормативы определяют минимальные требования, например, к размеру площади в соответствии с числом воспитанников, которые на ней находятся. Если эта площадь оказывается меньше (ниже норматива), дети будут испытывать недостаток воздуха, не хватит места для размещения мебели и оборудования, которые будут слишком тесно расставлены, и детям будет недоставать пространства для свободного передвижения.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Кроме того, требования к оборудованию и содержанию групп раннего возраста предусматривают </a:t>
            </a:r>
            <a:r>
              <a:rPr lang="ru-RU" sz="1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СанПиН 1.2.3685-21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638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Требования СанПиН 1.2.3685-21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Требования СанПиН </a:t>
            </a:r>
            <a:r>
              <a:rPr lang="ru-RU" sz="1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1.2.3685-21 </a:t>
            </a: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 группам раннего возраста (до 3 лет)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КОЛИЧЕСТВО ДЕТЕЙ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группе общеразвивающей направленности – количество детей определяется исходя из расчета не </a:t>
            </a: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менее 2,5 квадратного метра на 1 ребенка (п. 1.9).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группе комбинированной направленности – не более 10 детей, в том числе не более 3 детей с ОВЗ (п. 1.12).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РАСПОЛОЖЕНИЕ И ВХОД</a:t>
            </a:r>
            <a:r>
              <a:rPr lang="ru-RU" sz="16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1-й этаж в здании ДОО (п. 4.3).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Самостоятельный вход на игровую площадку  (п. 4.9).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Единый вход с общей лестницей (п. 4.10) – не более чем на 4 группы для детей младенческого, раннего и детей дошкольного возраста.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ОСВЕЩЕНИЕ И ТЕМПЕРАТУРА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 окнах в групповых, игровых и спальнях – должны быть шторы или жалюзи (внутренние, </a:t>
            </a:r>
            <a:r>
              <a:rPr lang="ru-RU" sz="1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межстекольные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и наружные вертикально направленные) (п. 7.3).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Жалюзи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стойкие к влаге, моющим и дезинфекционным растворам (п. 7.3).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 одностороннем освещении групповых помещений – столы для обучения детей устанавливаются не более 6 метров от окна (п. 7.4).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Температура воздуха в приемных, игровых ясельных групп – не ниже 22–24 °С (п. 8.7).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0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Требования СанПиН 1.2.3685-21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МЕБЕЛЬ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Столы и стулья – по числу детей в группах (п. 6.5).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Мебель в соответствии с ростом детей (п. 6.6):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группа ростом до 850 мм: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группа мебели – 00,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высота стола – 340 мм, высота стула – 180 мм;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– группа ростом свыше 850 до 1000 мм: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группа мебели – 0,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высота стола – 400 мм, высота стула – 220 мм.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ОБОРУДОВАНИЕ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Аквариумы, животных, птиц в помещении группы размещать запрещено (п. 6.11).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Цветы в горшках на подоконниках в групповых и спальных помещениях – не рекомендуются (п. 7.5).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 в группах необходимо мыть 2 раза в день (п. 7.13).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Кукольную одежду стирать по мере загрязнения детским мылом и проглаживать (п. 7.13).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Примерный перечень материалов и оборудования для групп раннего возраста.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соответствии с образовательными областями (см. выше)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1895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среда группы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IMG_258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12776"/>
            <a:ext cx="8136905" cy="429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572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Конституция Российской Федерации;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Федеральный закон от 29.12.2012 № 273-ФЗ «Об образовании в Российской Федерации»;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Федеральный закон от 02.07.2013 № 185 «О внесении изменений в отдельные законодательные акты Российской Федерации в связи с принятием Федерального закона "Об образовании в Российской Федерации"»;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Приказ </a:t>
            </a:r>
            <a:r>
              <a:rPr kumimoji="0" lang="ru-RU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Минобрнауки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России от 17.10.2013 № 1155 «Об утверждении федерального государственного образовательного стандарта дошкольного образования»;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Письмо </a:t>
            </a:r>
            <a:r>
              <a:rPr kumimoji="0" lang="ru-RU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Минобрнауки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России 28.02.2014 № 08-249 «Комментарии к ФГОС дошкольного образования»;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Концепция содержания непрерывного образования (дошкольное и начальное звено), утвержденная Федеральным координационным советом по общему образованию Министерства образования РФ от 17 июня 2003 года;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Постановление Главного государственного санитарного врача РФ от 15.05.2013 № 26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«Об утверждении СанПиН 2.4.1.3049-13 «Санитарно-эпидемиологические требования к устройству, содержанию и организации режима работы дошкольных образовательных организаций».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608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Предметно-пространственная среда в группах раннего возраста ор­ганизуется для детей, поэтому все окружающие предметы должны быть соразмерны их росту, руке и физиологическим воз­можностям. Игровая комната оформляется в одной цвето­вой гамме (желтой, зеленой, голубой).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Пространственная организация среды </a:t>
            </a:r>
            <a:r>
              <a:rPr lang="ru-RU" sz="17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группах для детей от 1,5-2 лет</a:t>
            </a: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должна быть рассчитана на возможность достаточно ши­роких, хорошо просматриваемых переходов от опоры до опоры.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группах для детей от 1,5-2 лет</a:t>
            </a: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также необходимо предусмот­реть: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горку с 3-4 пологими ступеньками и скатом, предусматриваю­щую ограждения, исключающие падение с высоты (обычно у окна). Под горкой располагают игрушки-двигатели (набор крупных машин);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ленточный дидактический стол (может быть прямоугольным, овальным, крестообразным) – </a:t>
            </a:r>
            <a:r>
              <a:rPr lang="ru-RU" sz="1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подход к нему должен быть со всех сторон;</a:t>
            </a: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рекомендуется также шарнирное устройство на потолке для подвешивания крупных игрушек, цветных ленточек, колокольчика, карусели и т.п., развивающее координацию и устойчи­вость в пространстве;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невысокие овальные воротца (можно поролоновые модули), низенькие </a:t>
            </a:r>
            <a:r>
              <a:rPr lang="ru-RU" sz="17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банкеточки</a:t>
            </a: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Ведущая деятельность детей раннего возраста – </a:t>
            </a:r>
            <a:r>
              <a:rPr lang="ru-RU" sz="17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предметная</a:t>
            </a:r>
            <a:r>
              <a:rPr lang="ru-RU" sz="17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2/3 игрового пространства насыщено дидактической игрушкой. В группах для детей от 1,5-2 лет педагог раскладывает игрушки, но не создает ситуативные игровые сценки, а помогает малышу выполнить игровые действия, развернуть игровую ситуацию, на­пример: посадить мишку в коляску и покатать его или помыть ку­колке голову.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703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</a:t>
            </a: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крупные, в рост ребенка;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однотипные: 5-6 одинаковых утят, матрешек и т.д.; средних размеров;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разные по величине, форме, цвету: мишка большой, мишка маленький, кошка белая, кошка черная;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игрушки-забавы.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конце года вносятся: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«Кухня»: на плите чайник, кастрюля;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«Ванна»: для купания голыша;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уголок «ряженья» (платочки, фартучки, ленточки) с зеркалом во весь рост;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рядом располагают музыкальные игрушки: ме­таллофон, маленький бубен, барабанчик, колокольчики, балалаечка;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уголок природы: 2-3 крупнолистных растения (бегония, фикус).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группах детей от 2-3 лет</a:t>
            </a:r>
            <a:r>
              <a:rPr lang="ru-RU" sz="1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постепенно вносятся изменения в окружающую среду.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Группа </a:t>
            </a:r>
            <a:r>
              <a:rPr lang="ru-RU" sz="1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не должна быть заставлена</a:t>
            </a: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столами, громоздкой мебелью. Постепенно из группы </a:t>
            </a:r>
            <a:r>
              <a:rPr lang="ru-RU" sz="15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выносится горка (на улицу).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Меняется тематика настенных картин: они могут отображать какой-либо развернутый сюжет. </a:t>
            </a:r>
            <a:r>
              <a:rPr lang="ru-RU" sz="15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Главное,</a:t>
            </a: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сюжет картины должен быть понятен ребенку, картина рассмотрена с пояснениями взрослого, сравнениями и доступна для обо­зрения. </a:t>
            </a:r>
            <a:r>
              <a:rPr lang="ru-RU" sz="15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Напри­мер,</a:t>
            </a: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сценка из жизни ребенка или пейзаж, отвечающий текущему времени года.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Хотя ведущей деятельностью является предметная, </a:t>
            </a:r>
            <a:r>
              <a:rPr lang="ru-RU" sz="15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но именно в раннем возрасте зарождается сюжетно-ролевая игра</a:t>
            </a: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В этом воз­расте все игрушки среднего размера, позволяющие более разнообразно использовать окружающее малыша пространство, создавать более развернутые и содержательные сюжеты.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Игровое поле расширяется</a:t>
            </a: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здесь необходимо предусмотреть: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· место для игр с дидактическими игрушками;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· место для игр с двигателями, строительным материалом (чаще для игр мальчиков);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· 2/3 игрового пространства для игр с куклами и сюжетными игрушками (чаще для игр девочек).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267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сенсорного развития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C:\Users\senuhinaza\Desktop\сенсорное развит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7067"/>
            <a:ext cx="7920880" cy="413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518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речевого развития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10208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</a:pPr>
            <a:r>
              <a:rPr lang="ru-RU" sz="16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Театральный уголок (различные виды театра, ширма, декорации);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</a:pPr>
            <a:r>
              <a:rPr lang="ru-RU" sz="16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Уголок ряженья (костюмы, маски, атрибуты для постановок);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</a:pPr>
            <a:r>
              <a:rPr lang="ru-RU" sz="16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ТСО (аудиозаписи, музыкальный центр, мультимедиа-проектор, видео-фонотека)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ru-RU" sz="1400" dirty="0"/>
          </a:p>
        </p:txBody>
      </p:sp>
      <p:pic>
        <p:nvPicPr>
          <p:cNvPr id="4" name="Picture 2" descr="https://www.maam.ru/upload/blogs/detsad-228194-14962505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0"/>
          <a:stretch/>
        </p:blipFill>
        <p:spPr bwMode="auto">
          <a:xfrm>
            <a:off x="611560" y="1222584"/>
            <a:ext cx="3600400" cy="371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enuhinaza\Desktop\i[8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8" t="27958" r="4098" b="3989"/>
          <a:stretch/>
        </p:blipFill>
        <p:spPr bwMode="auto">
          <a:xfrm>
            <a:off x="4644008" y="1225408"/>
            <a:ext cx="3885390" cy="371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887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и содержание РППС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561966"/>
              </p:ext>
            </p:extLst>
          </p:nvPr>
        </p:nvGraphicFramePr>
        <p:xfrm>
          <a:off x="457200" y="981075"/>
          <a:ext cx="8229600" cy="473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632"/>
                <a:gridCol w="56269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деятельности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РППС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Театральный уголок (различные виды театра, ширма, декорации);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Уголок ряженья (костюмы, маски, атрибуты для постановок);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ТСО (аудиозаписи, музыкальный центр, мультимедиа-проектор, видео-фонотека)</a:t>
                      </a:r>
                      <a:endParaRPr kumimoji="0" lang="ru-RU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Кукольный уголок: </a:t>
                      </a:r>
                      <a:r>
                        <a:rPr kumimoji="0" lang="ru-RU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гостиная комната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(для игро­вых действий, игры с куклами): стол, стулья, сервант, мягкая мебель, можно сред­них размеров модули для детей.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Атрибутика для создания интерьера</a:t>
                      </a:r>
                      <a:r>
                        <a:rPr kumimoji="0" lang="ru-RU" sz="1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: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полный сервиз столовой и чайной посуды, соразмерной по величи­не кукол, пластмассовые вазочки, телефон, часы, картины с героями из сказок, (1-2) на уровне роста детей, торшер, фотоальбомы и т.п.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Куклы: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имитирую­щие ребенка 2-3 лет (40-50 см), с подвижными частями тела, изображающие мальчиков и девочек, узнаваемых по одежде и прическе; имитирующие ребенка-младенца (голыш); дидактическая кукла с полным набором верхней одежды и белья. Животные и их детеныши, выполненные в реалистическом образе из разного материала, </a:t>
                      </a:r>
                      <a:r>
                        <a:rPr kumimoji="0" lang="ru-RU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мягконабивные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детеныши животных могут быть имитированы под ребенка (одеты в платье, шапочку и т.д.). Коляски для кукол.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Гостиную можно совместить или расположить рядом с </a:t>
                      </a:r>
                      <a:r>
                        <a:rPr kumimoji="0" lang="ru-RU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уголком «Ряженья»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(для одевания на себя) - ис­пользуется стойка, одежда на плечиках, можно сун­дучок, расписанный в народном стиле, зеркало (в рост или в </a:t>
                      </a:r>
                      <a:r>
                        <a:rPr kumimoji="0" lang="ru-RU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полроста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ребенка). Аксессуары сказоч­ных персонажей, шапочки, элементы профессиональной одежды, рисунки и игровые трафареты на ленточках, рисунки-эмблемы на </a:t>
                      </a:r>
                      <a:r>
                        <a:rPr kumimoji="0" lang="ru-RU" sz="12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ободочках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узорчатые цветные воротники, различ­ные юбки, платья, фартучки, кофточки, бусы из раз­личных материалов (но не опасных для жизни и здоровья ребен­ка), ленты, косынки и т.д. Этот уголок следует </a:t>
                      </a:r>
                      <a:r>
                        <a:rPr kumimoji="0" lang="ru-RU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наполнять в течение всего года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дополнять и обновлять.</a:t>
                      </a:r>
                      <a:endParaRPr kumimoji="0" lang="ru-RU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991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и содержание РППС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406541"/>
              </p:ext>
            </p:extLst>
          </p:nvPr>
        </p:nvGraphicFramePr>
        <p:xfrm>
          <a:off x="457200" y="908720"/>
          <a:ext cx="8435280" cy="591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3871"/>
                <a:gridCol w="5841409"/>
              </a:tblGrid>
              <a:tr h="5077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Виды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РППС</a:t>
                      </a:r>
                      <a:endParaRPr lang="ru-RU" dirty="0"/>
                    </a:p>
                  </a:txBody>
                  <a:tcPr/>
                </a:tc>
              </a:tr>
              <a:tr h="540468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kumimoji="0" lang="ru-RU" sz="16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Предметная деятельность:</a:t>
                      </a:r>
                      <a:r>
                        <a:rPr kumimoji="0" lang="ru-RU" sz="16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· сюжетно-образные игрушки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· кукольный уголок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· игровое оборудование для сюжетно-ролевых игр</a:t>
                      </a:r>
                      <a:endParaRPr kumimoji="0" lang="ru-RU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 уголком «Ряженья» рационально расположить парикмахерскую (Салон красоты).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Парикмахерская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(для игровых действий, игры с куклами):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трюмо с зеркалом, расчески, щетки (из картона, фанеры, линолеума), игрушечные наборы для па­рикмахерских.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Спальня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(для игровых действий, игры с куклами): кроватки разных размеров (3-4) с постельными принадлежностями по размеру кровати (матрац, простыня, одеяло, пододеяльник, подушка, наво­лочка, покрывало - 3-4 набора), люлька-качалка с постельными принадлежностями для нее. Куклы-младенцы в конвертах. Шкаф для одежды с ком­плектами постельного белья, пеленки для кукол-младенцев, одежда для кукол мальчиков, девочек, наборы зимней и летней одежды.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Кухня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(для игровых действий, игры с куклами): кухонный стол, стулья, кран, плита, полка или шкаф для посуды, холодильник, набор кухонной посуды, элементы домашней посуды: настоящая маленькая кастрюлька, ковшик и т.д., набор овощей и фруктов.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Ванная комната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(для игровых действий, игры с кук­лами):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ванна с душем или ванночка для купания кукол, та­зик, ведро, ковшик, полотенце, заместитель мыла (деревянный кубик, кирпичик),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пеленальный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столик, пеленки, веревка (не леска) для белья, прищепки, веничек, щеточка, совок для уборки помещения, игрушечный пылесос и т.д.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Гладильная доска, утюжки.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47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и содержание РППС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069762"/>
              </p:ext>
            </p:extLst>
          </p:nvPr>
        </p:nvGraphicFramePr>
        <p:xfrm>
          <a:off x="457200" y="908050"/>
          <a:ext cx="8229600" cy="585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40"/>
                <a:gridCol w="555496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Виды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РППС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2. Конструирование и </a:t>
                      </a:r>
                      <a:endParaRPr kumimoji="0" lang="ru-RU" sz="1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экспериментирование</a:t>
                      </a:r>
                      <a:endParaRPr kumimoji="0" lang="ru-RU" sz="1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Сюжетное конструирование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(важно рациональное расположение материала). Легкий модульный материал – мягкие объемные геометрические фигуры (модули) разных цветов и размеров.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Напольный конструктор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(крупный строительный ма­териал). К нему для обыгрывания: круп­ные транспортные игрушки – автомобили грузовые, легковые, автобусы, паровозы, электровозы, самолеты, пароходы, лодки и т.д.; сюжетные фигурки – наборы диких и домашних животных и их детеныши, птицы (зоопарк, птичий двор), рыбки, игрушечные насекомые, люди, сказочные персонажи и др.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Настольный конструктор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(мелкий строительный ма­териал, </a:t>
                      </a:r>
                      <a:r>
                        <a:rPr kumimoji="0" lang="ru-RU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ЛЕГО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). К нему для обыгрывания: мелкие транспортные игрушки и сюжетные фигурки.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Детям раннего возраста для самостоятельных игр надо компоновать в коробку геометрические формы вместе с материалами для обыгрывания, например: в коробке - 2 кирпичика, 3 кубика, 1 призма и т.д. и тут же сюжетные фигурки, например: наборы диких, домашних животных, т.е. создаем игровые ситуа­ции.</a:t>
                      </a: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Центр воды и песка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располагается рядом с уголком природы: ведерки, лопатки, совочки, грабли, различные формочки; рыбки, черепашки,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дельфинчики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лягушки - мелкие и средних размеров (надувные, пластмассовые, резиновые, простые, заводные). Для экспериментирования: сачки, формочки (замо­раживание), различные емкости (наливание, пере­ливание), лодочки, камешки (тяжелый - тонет, лег­кий - не тонет) и т.д.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163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и содержание РППС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278618"/>
              </p:ext>
            </p:extLst>
          </p:nvPr>
        </p:nvGraphicFramePr>
        <p:xfrm>
          <a:off x="457200" y="908050"/>
          <a:ext cx="8229600" cy="579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577098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Виды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РППС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3. Познавательно-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 исследовательская деятельность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Arial"/>
                        </a:rPr>
                        <a:t>4. Восприятие художественной литературы и музыки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Можно оформить природный уголок в прихожих или холлах, находящихся перед групповым помещением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Уголок природы:</a:t>
                      </a:r>
                      <a:endParaRPr kumimoji="0" lang="ru-RU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• картины - пейзажи по времени года;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• цветы с характерным выделением листа, стебля, цветка; широколистные, с плотной поверхностью листа, обильноцветущие (фикус, бегония, бальзамин («Огонек»), фуксия, герань, гибискус)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Книжный уголок: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• 3-4 экземпляра одинаковых по содержанию книг (по программе, любимые) в толстом переплете, к ним по содержанию сюжета игрушки для обыгрывания, например: читаем про мишку, к книж­кам ставим игрушку – мишку;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• иллюстрации (ламинированные);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• сюжетные картинки.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В группе желательно иметь фотоальбомы с эмоционально выразительными фотографиями.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Рядом с книжным уголком рационально расположить </a:t>
                      </a: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театр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• театр игрушки, настольный театр, плоскостной, би-ба-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бо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театр на </a:t>
                      </a:r>
                      <a:r>
                        <a:rPr kumimoji="0" 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фланелеграфе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пальчиковый театр, театр «на кеглях», «на палочках», «на перчатке», театр «заводных игрушек».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• музыкальные игрушки (озвученные - музыкальная книжка, молоточек, волчок, погремушка, шкатулка; не озвученные игрушки-самоделки - плоскостные балалайка, пианино и т.д.);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• народные игрушки;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• музыкальные инструменты: бубны, барабанчик, колокольчики.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592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и содержание РППС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220181"/>
              </p:ext>
            </p:extLst>
          </p:nvPr>
        </p:nvGraphicFramePr>
        <p:xfrm>
          <a:off x="467544" y="908720"/>
          <a:ext cx="8219256" cy="4318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5770984"/>
              </a:tblGrid>
              <a:tr h="4019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Виды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РППС</a:t>
                      </a:r>
                      <a:endParaRPr lang="ru-RU" dirty="0"/>
                    </a:p>
                  </a:txBody>
                  <a:tcPr/>
                </a:tc>
              </a:tr>
              <a:tr h="1429016">
                <a:tc>
                  <a:txBody>
                    <a:bodyPr/>
                    <a:lstStyle/>
                    <a:p>
                      <a:r>
                        <a:rPr lang="ru-RU" sz="1400" b="0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5. </a:t>
                      </a:r>
                      <a:r>
                        <a:rPr lang="ru-RU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Экспериментирование: </a:t>
                      </a:r>
                    </a:p>
                    <a:p>
                      <a:r>
                        <a:rPr lang="ru-RU" sz="1400" b="0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обеспечение накопления представлений о форме, величине, цвете, навыков самообслуживания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endParaRPr lang="ru-RU" sz="1400" b="1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ru-RU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Дидактические игрушки,</a:t>
                      </a:r>
                      <a:r>
                        <a:rPr lang="ru-RU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формирующие интеллект и мелкую моторику: ящик </a:t>
                      </a:r>
                      <a:r>
                        <a:rPr lang="ru-RU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Сегена</a:t>
                      </a:r>
                      <a:r>
                        <a:rPr lang="ru-RU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цилиндрики-вкладыши, рамки и вкладыши, пирамидки. </a:t>
                      </a:r>
                    </a:p>
                    <a:p>
                      <a:r>
                        <a:rPr lang="ru-RU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Дидактические игры:</a:t>
                      </a:r>
                      <a:r>
                        <a:rPr lang="ru-RU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«Лото», парные картинки, крупная пластиковая мозаика, например: «Цветы», </a:t>
                      </a:r>
                      <a:r>
                        <a:rPr lang="ru-RU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пазлы</a:t>
                      </a:r>
                      <a:r>
                        <a:rPr lang="ru-RU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из 3-12 частей, наборы разрезных картинок на кубиках, картинки-трафареты, развивающие игры с плоскостными геометрическими формами («Сложи цветок», «Сложи елочку», «Сложи домик с окошком (для петушка)» или «Теремок»).</a:t>
                      </a:r>
                    </a:p>
                    <a:p>
                      <a:endParaRPr lang="ru-RU" sz="14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ru-RU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Дидактические игры и игрушки со шнуровками, молниями, пуговицами, кнопками,</a:t>
                      </a:r>
                      <a:r>
                        <a:rPr lang="ru-RU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формирующие навыки самообслуживания и мелкую моторику: «Черепаха», «</a:t>
                      </a:r>
                      <a:r>
                        <a:rPr lang="ru-RU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Осьминожка</a:t>
                      </a:r>
                      <a:r>
                        <a:rPr lang="ru-RU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», «Краб», «Крокодил» и т.д.; шнуровки, застежки, молнии на панно, на туфельке, на игрушке.</a:t>
                      </a:r>
                    </a:p>
                  </a:txBody>
                  <a:tcPr marL="19050" marR="19050" marT="19050" marB="19050"/>
                </a:tc>
              </a:tr>
              <a:tr h="966445">
                <a:tc>
                  <a:txBody>
                    <a:bodyPr/>
                    <a:lstStyle/>
                    <a:p>
                      <a:r>
                        <a:rPr lang="ru-RU" sz="1400" b="0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6. </a:t>
                      </a:r>
                      <a:r>
                        <a:rPr lang="ru-RU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Изобразительная деятельность:</a:t>
                      </a:r>
                      <a:r>
                        <a:rPr lang="ru-RU" sz="1400" b="0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ru-RU" sz="1400" b="0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стремление к самовыражению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r>
                        <a:rPr lang="ru-RU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Уголок </a:t>
                      </a:r>
                      <a:r>
                        <a:rPr lang="ru-RU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изодеятельности</a:t>
                      </a:r>
                      <a:r>
                        <a:rPr lang="ru-RU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: </a:t>
                      </a:r>
                    </a:p>
                    <a:p>
                      <a:r>
                        <a:rPr lang="ru-RU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доска, мел; специальное самостирающееся устройство или восковые доски с палочкой для рисования; рулон простых раскаты­вающихся белых обоев, восковые мелки; светлая магнитная доска для рисунков детей (выставка), магнитные кнопки.</a:t>
                      </a:r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924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и содержание РППС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668759"/>
              </p:ext>
            </p:extLst>
          </p:nvPr>
        </p:nvGraphicFramePr>
        <p:xfrm>
          <a:off x="457200" y="908050"/>
          <a:ext cx="82296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632"/>
                <a:gridCol w="562696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Виды деятельности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РППС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7. </a:t>
                      </a: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Двигательная деятельность:</a:t>
                      </a:r>
                      <a:r>
                        <a:rPr kumimoji="0" lang="ru-RU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умение действовать самостоятельно, ориентироваться в пространстве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Пространство в группе для свободного перемеще­ния, удовлетворяющее двигательную потребность ребенка. </a:t>
                      </a: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Физкультурный уголок:</a:t>
                      </a: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шведская стенка с матрасиком (только под контролем взрослого). Мягкие легкие модули, разноцветные флажки, ленточки-султанчики, легкие поролоновые шарики для метания вдаль, мячи большие и теннисные, разноцветные шары для прокатывания, мешочки с песком для равновесия, кегли, обруч.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896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Постановление Главного государственного санитарного врача РФ от </a:t>
            </a:r>
            <a:r>
              <a:rPr 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19.12.2013.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№ </a:t>
            </a:r>
            <a:r>
              <a:rPr 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68</a:t>
            </a: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«Об утверждении </a:t>
            </a:r>
            <a:r>
              <a:rPr lang="ru-RU" sz="1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СанПиН2.4.1.3147-13 «Санитарно-эпидемиологические требования к дошкольным группам, размещенным в жилых помещениях жилищного фонда»; </a:t>
            </a: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Национальная образовательная инициатива «Наша новая школа», утверждённая Президентом РФ 04.02.2010 № Пр-271;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Письмо Минобразования России от 17 мая 1995 года № 61/19-12 «О психолого-педагогических требованиях к играм и игрушкам в современных условиях» (вместе с «Порядком проведения психолого-педагогической экспертизы детских игр и игрушек», «Методическими указаниями к психолого-педагогической экспертизе игр и игрушек», «Методическими указаниями для работников дошкольных образовательных учреждении "О психолого-педагогической ценности игр и игрушек"»);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Приказ Министерства образования РФ от 26.06.2000 № 1917 «Об экспертизе настольных, компьютерных и иных игр, игрушек и игровых сооружений для детей»;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Письмо Минобразования РФ от 15.03.2004 № 03-51-46 ин/14-03 «О направлении Примерных требований к содержанию развивающей среды детей дошкольного возраста, воспитывающихся в семье».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6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Сенсомоторный уголок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Слайд10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25049" r="8374" b="21205"/>
          <a:stretch/>
        </p:blipFill>
        <p:spPr bwMode="auto">
          <a:xfrm>
            <a:off x="467544" y="836712"/>
            <a:ext cx="8208912" cy="27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enuhinaza\Desktop\Слайд5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13519" r="3522" b="33176"/>
          <a:stretch/>
        </p:blipFill>
        <p:spPr bwMode="auto">
          <a:xfrm>
            <a:off x="467545" y="3600053"/>
            <a:ext cx="3816424" cy="288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enuhinaza\Desktop\0042-018-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603636"/>
            <a:ext cx="4032449" cy="28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282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уединения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senuhinaza\Desktop\slide_14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25165" r="9142" b="11203"/>
          <a:stretch/>
        </p:blipFill>
        <p:spPr bwMode="auto">
          <a:xfrm>
            <a:off x="452444" y="980728"/>
            <a:ext cx="2664296" cy="23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enuhinaza\Desktop\7a6409a35f8223f856dc99651cb33cb1_L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35" y="988962"/>
            <a:ext cx="20882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maam.ru/upload/blogs/detsad-228194-14962507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/>
        </p:blipFill>
        <p:spPr bwMode="auto">
          <a:xfrm>
            <a:off x="5508105" y="980729"/>
            <a:ext cx="3096344" cy="238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enuhinaza\Desktop\iGJ30Z3G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4" y="3494858"/>
            <a:ext cx="2607388" cy="21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senuhinaza\Desktop\iKJ1471H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t="51962" r="52428" b="4139"/>
          <a:stretch/>
        </p:blipFill>
        <p:spPr bwMode="auto">
          <a:xfrm>
            <a:off x="3216327" y="3516305"/>
            <a:ext cx="2232248" cy="214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enuhinaza\Desktop\slide_39[1]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407" r="45519" b="31639"/>
          <a:stretch/>
        </p:blipFill>
        <p:spPr bwMode="auto">
          <a:xfrm>
            <a:off x="5525876" y="3516305"/>
            <a:ext cx="3078573" cy="221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564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уединения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senuhinaza\Desktop\1523168948_img_20180406_13424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1"/>
            <a:ext cx="30963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enuhinaza\Desktop\iZGXC1OO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7" t="49943"/>
          <a:stretch/>
        </p:blipFill>
        <p:spPr bwMode="auto">
          <a:xfrm>
            <a:off x="3707904" y="908719"/>
            <a:ext cx="2008063" cy="250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enuhinaza\Desktop\img1_18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24597"/>
            <a:ext cx="2808312" cy="249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senuhinaza\Desktop\image_m00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" y="3284984"/>
            <a:ext cx="2160240" cy="294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senuhinaza\Desktop\i[8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0649"/>
            <a:ext cx="380020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senuhinaza\Desktop\iXL9ZSO9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29270" r="58363" b="16509"/>
          <a:stretch/>
        </p:blipFill>
        <p:spPr bwMode="auto">
          <a:xfrm>
            <a:off x="6948264" y="3522773"/>
            <a:ext cx="2160240" cy="257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6902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уголок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Развивающая предметно-пространственная среда группы раннего возраст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2"/>
          <a:stretch/>
        </p:blipFill>
        <p:spPr bwMode="auto">
          <a:xfrm>
            <a:off x="539552" y="836712"/>
            <a:ext cx="410445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enuhinaza\Desktop\hello_html_m316cace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8164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97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игры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detsad-370791-144355843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836712"/>
            <a:ext cx="438590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enuhinaza\Desktop\DSCF056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8754"/>
            <a:ext cx="4457917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enuhinaza\Desktop\slide_35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2613" r="9168" b="39626"/>
          <a:stretch/>
        </p:blipFill>
        <p:spPr bwMode="auto">
          <a:xfrm>
            <a:off x="5796136" y="836712"/>
            <a:ext cx="2736304" cy="508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36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Многофункциональное оборудование «Самолет»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slide_11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13775" r="29203" b="15920"/>
          <a:stretch/>
        </p:blipFill>
        <p:spPr bwMode="auto">
          <a:xfrm>
            <a:off x="971600" y="1052736"/>
            <a:ext cx="72728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09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стол в группах раннего возраста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slide_10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23093" r="9202" b="29250"/>
          <a:stretch/>
        </p:blipFill>
        <p:spPr bwMode="auto">
          <a:xfrm>
            <a:off x="539552" y="1124745"/>
            <a:ext cx="820891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5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художественно-эстетического развития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s://www.maam.ru/upload/blogs/detsad-228194-14962504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2"/>
          <a:stretch/>
        </p:blipFill>
        <p:spPr bwMode="auto">
          <a:xfrm>
            <a:off x="539552" y="908720"/>
            <a:ext cx="388843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enuhinaza\Desktop\img3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4" t="17973" r="9703" b="53300"/>
          <a:stretch/>
        </p:blipFill>
        <p:spPr bwMode="auto">
          <a:xfrm>
            <a:off x="4570672" y="908720"/>
            <a:ext cx="2232249" cy="16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enuhinaza\Desktop\i[9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50000" r="66083" b="18275"/>
          <a:stretch/>
        </p:blipFill>
        <p:spPr bwMode="auto">
          <a:xfrm>
            <a:off x="6895225" y="1988840"/>
            <a:ext cx="1853240" cy="17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enuhinaza\Desktop\img2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0" t="28726" r="1333" b="45619"/>
          <a:stretch/>
        </p:blipFill>
        <p:spPr bwMode="auto">
          <a:xfrm>
            <a:off x="4543480" y="3150724"/>
            <a:ext cx="1945544" cy="22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senuhinaza\Desktop\img2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8" t="74842" r="23114" b="724"/>
          <a:stretch/>
        </p:blipFill>
        <p:spPr bwMode="auto">
          <a:xfrm>
            <a:off x="6895224" y="4251194"/>
            <a:ext cx="1968662" cy="17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4554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игровой деятельности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nuhinaza\Desktop\центр игровой деятельност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5"/>
          <a:stretch/>
        </p:blipFill>
        <p:spPr bwMode="auto">
          <a:xfrm>
            <a:off x="467544" y="908720"/>
            <a:ext cx="352839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enuhinaza\Desktop\соц ком раз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"/>
          <a:stretch/>
        </p:blipFill>
        <p:spPr bwMode="auto">
          <a:xfrm>
            <a:off x="4355977" y="897845"/>
            <a:ext cx="4032448" cy="23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enuhinaza\Desktop\detsad-1266852-1506193096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"/>
          <a:stretch/>
        </p:blipFill>
        <p:spPr bwMode="auto">
          <a:xfrm>
            <a:off x="2699792" y="3501008"/>
            <a:ext cx="3447005" cy="250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196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воды и песка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7"/>
          <a:stretch/>
        </p:blipFill>
        <p:spPr bwMode="auto">
          <a:xfrm>
            <a:off x="506244" y="1196752"/>
            <a:ext cx="412304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www.maam.ru/upload/blogs/detsad-148672-1409581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99" y="2721930"/>
            <a:ext cx="3718249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45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Приказ </a:t>
            </a:r>
            <a:r>
              <a:rPr lang="ru-RU" sz="1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Минобрнауки</a:t>
            </a:r>
            <a:r>
              <a:rPr lang="ru-RU" sz="1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России от 17.10.2013 № 1155 «Об утверждении федерального государственного образовательного стандарта дошкольного образования» 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«Развивающая предметно-пространственная среда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– часть образовательной среды, представленная специально организованным пространством (помещениями, участком и т.п.), материалами, оборудованием и инвентарем,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развития». Иными словами, «развивающая предметно-пространственная среда – </a:t>
            </a: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это специфические для каждой Программы Организации (группы) образовательное оборудование, материалы, мебель и т. п., в сочетании с определенными принципами разделения пространства Организации (группы)». </a:t>
            </a: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932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воды и песка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2088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8880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Литература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Островская Л.Ф.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Игрушки и пособия для детского сада. Издательство «Просвещение» 1986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Павлова Л.Н.</a:t>
            </a: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Раннее детство: предметно-развивающая среда и воспитание. Методическое пособие для педагогов групп раннего возраста. Серия: Инструктивно-методическое обеспечение содержания образования в Москве // Отв. редактор </a:t>
            </a:r>
            <a:r>
              <a:rPr lang="ru-RU" sz="1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Курнешова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Л.Е. – М.: Центр «Школьная книга», 2004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Сотникова В.М., Ильина Т.Е.</a:t>
            </a: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Контроль за организацией педагогического процесса в группах раннего возраста ДОУ. – М.: ООО «Издательство Скрипторий 2003», 2005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Полякова М.Н.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Создание моделей предметно-развивающей среды в ДОУ (Методические рекомендации). Учебно-методическое пособие. – М., Центр педагогического образования, 2008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Карабанова О.А., </a:t>
            </a:r>
            <a:r>
              <a:rPr lang="ru-RU" sz="1600" b="1" i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Алиева </a:t>
            </a:r>
            <a:r>
              <a:rPr lang="ru-RU" sz="1600" b="1" i="1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Э.Ф</a:t>
            </a:r>
            <a:r>
              <a:rPr lang="ru-RU" sz="1600" b="1" i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ru-RU" sz="1600" b="1" i="1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Организация развивающей предметно-пространственной среды в соответствии с Федеральным государственным образовательным стандартом дошкольного образования. Методические рекомендации для педагогических работников дошкольных образовательных организаций и родителей детей дошкольного возраста. Москва, 2014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970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в раннем возрасте (1-3 года)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556792"/>
            <a:ext cx="5338936" cy="4569371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800" b="1" kern="0" dirty="0">
                <a:solidFill>
                  <a:srgbClr val="FFFFFF"/>
                </a:solidFill>
                <a:latin typeface="Arial"/>
                <a:ea typeface="Open Sans"/>
                <a:cs typeface="Times New Roman" panose="02020603050405020304" pitchFamily="18" charset="0"/>
                <a:sym typeface="Open Sans"/>
              </a:rPr>
              <a:t>Виды деятельности ранний возраст (1-3 года)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Конкретное содержание указанных образовательных областей зависит от возрастных и индивидуальных особенностей детей, определяется целями и задачами Программы и может реализовываться в различных </a:t>
            </a: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видах деятельности (общении, игре, познавательно-исследовательской деятельности - как сквозных механизмах развития ребенка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младенческом возрасте (2 месяца - 1 год)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непосредственное эмоциональное общение с взрослым, манипулирование с предметами и познавательно-исследовательские действия, восприятие музыки, детских песен и стихов, двигательная активность и тактильно-двигательные игры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раннем возрасте (1 год - 3 года)</a:t>
            </a: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предметная деятельность и игры с составными и динамическими игрушками; экспериментирование с материалами и веществами (песок, вода, тесто и пр.), общение с взрослым и совместные игры со сверстниками под руководством взрослого, самообслуживание и действия с бытовыми предметами-орудиями (ложка, совок, лопатка и пр.), восприятие смысла музыки, сказок, стихов, рассматривание картинок, двигательная активность;</a:t>
            </a: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ru-RU" dirty="0"/>
          </a:p>
        </p:txBody>
      </p:sp>
      <p:pic>
        <p:nvPicPr>
          <p:cNvPr id="4" name="Picture 2" descr="C:\Users\senuhinaza\Desktop\015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" t="27600" r="65508" b="9506"/>
          <a:stretch/>
        </p:blipFill>
        <p:spPr bwMode="auto">
          <a:xfrm>
            <a:off x="683568" y="1844824"/>
            <a:ext cx="2552712" cy="33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222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соответствии с ФГОС дошкольного образования предметная среда должна обеспечивать и гарантировать: 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охрану и укрепление физического и психического здоровья и эмоционального благополучия детей, а также проявление уважения к их человеческому достоинству к их чувствам и потребностям, формировать и поддерживать положительную самооценку, в том числе и при взаимодействии детей друг с другом и в коллективной работе, уверенность в собственных возможностях и способностях;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максимальную реализацию образовательного потенциала пространства Организации, Группы и прилегающей территории, приспособленной для реализации Программы ФГОС, а также материалов, оборудования и инвентаря для развития детей дошкольного 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развития; 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endParaRPr lang="ru-RU" sz="1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построение вариативного развивающего образования, ориентированного на возможность свободного выбора детьми материалов, видов активности, участников совместной деятельности и общения, как с детьми разного возраста, так и со взрослыми, а также свободу в выражении своих чувств и мыслей;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038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285750" lvl="2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создание условия для ежедневной трудовой деятельности и мотивации непрерывного самосовершенствования профессиональное развитие педагогических работников, а также содействие в определении собственных целей, личных и профессиональных потребностей и мотивов;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открытость дошкольного образования и вовлечение родителей (законных представителей) непосредственно в образовательную деятельность, осуществление их поддержки по вопросам образования детей, воспитания, охране и укреплении их здоровья, а также поддержки образовательных инициатив внутри семьи;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построение образовательной деятельности на основе взаимодействия взрослых с детьми, ориентированной на интересы и возможности каждого ребенка и учитывающего социальную ситуацию его развития и соответствующих возрастных и индивидуальных особенностей (недопустимость как искусственного ускорения, так и искусственного замедления развития детей); </a:t>
            </a:r>
          </a:p>
          <a:p>
            <a:pPr marL="285750" lvl="0" indent="-285750" algn="just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создание равных условий, максимально способствующих реализации различных образовательных программ в дошкольных образованиях для детей, принадлежащих к разным национально-культурным, религиозным общностям и социальным слоям, а также имеющих различные (в том числе ограниченные) возможности здоровья.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320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6291</Words>
  <Application>Microsoft Office PowerPoint</Application>
  <PresentationFormat>Экран (4:3)</PresentationFormat>
  <Paragraphs>390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МКУ «Центр развития образования г.Твери»</vt:lpstr>
      <vt:lpstr>Государственная политика</vt:lpstr>
      <vt:lpstr>Нормативно-правовые документы</vt:lpstr>
      <vt:lpstr>Нормативно-правовые документы</vt:lpstr>
      <vt:lpstr>Нормативно-правовые документы</vt:lpstr>
      <vt:lpstr>Презентация PowerPoint</vt:lpstr>
      <vt:lpstr>Виды деятельности в раннем возрасте (1-3 года)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Познавательное и речевое развитие</vt:lpstr>
      <vt:lpstr>Познавательное и речевое развитие</vt:lpstr>
      <vt:lpstr>Познавательное и речевое развитие</vt:lpstr>
      <vt:lpstr>Познавательное и речевое развитие</vt:lpstr>
      <vt:lpstr>Книжный уголок</vt:lpstr>
      <vt:lpstr>Социально-коммуникативное развитие</vt:lpstr>
      <vt:lpstr>Социально-коммуникативное развитие</vt:lpstr>
      <vt:lpstr>Социально-коммуникативное развитие</vt:lpstr>
      <vt:lpstr>Художественно – эстетическое развитие</vt:lpstr>
      <vt:lpstr>Художественно – эстетическое развитие</vt:lpstr>
      <vt:lpstr>Художественно – эстетическое развитие</vt:lpstr>
      <vt:lpstr>Художественно – эстетическое развитие</vt:lpstr>
      <vt:lpstr>Физическое развитие</vt:lpstr>
      <vt:lpstr>Пособия для двигательной деятельности</vt:lpstr>
      <vt:lpstr>Физическое развитие</vt:lpstr>
      <vt:lpstr>Принципы организации РППС ДОУ</vt:lpstr>
      <vt:lpstr>Развивающая среда группы</vt:lpstr>
      <vt:lpstr>Развивающая среда группы</vt:lpstr>
      <vt:lpstr>Развивающая среда группы</vt:lpstr>
      <vt:lpstr>Требования к игрушкам</vt:lpstr>
      <vt:lpstr>Материалы для развития речи</vt:lpstr>
      <vt:lpstr>Материалы для развития речи</vt:lpstr>
      <vt:lpstr>Неоформленные материалы</vt:lpstr>
      <vt:lpstr>Санитарно-гигиенические требования</vt:lpstr>
      <vt:lpstr>Требования СанПиН 1.2.3685-21</vt:lpstr>
      <vt:lpstr>Требования СанПиН 1.2.3685-21</vt:lpstr>
      <vt:lpstr>Игровая среда группы</vt:lpstr>
      <vt:lpstr>Развивающая предметно-пространственная среда</vt:lpstr>
      <vt:lpstr>Развивающая предметно-пространственная среда</vt:lpstr>
      <vt:lpstr>Центр сенсорного развития</vt:lpstr>
      <vt:lpstr>Центр речевого развития</vt:lpstr>
      <vt:lpstr>Виды деятельности и содержание РППС</vt:lpstr>
      <vt:lpstr>Виды деятельности и содержание РППС</vt:lpstr>
      <vt:lpstr>Виды деятельности и содержание РППС</vt:lpstr>
      <vt:lpstr>Виды деятельности и содержание РППС</vt:lpstr>
      <vt:lpstr>Виды деятельности и содержание РППС</vt:lpstr>
      <vt:lpstr>Виды деятельности и содержание РППС</vt:lpstr>
      <vt:lpstr>Сенсомоторный уголок</vt:lpstr>
      <vt:lpstr>Центр уединения</vt:lpstr>
      <vt:lpstr>Центр уединения</vt:lpstr>
      <vt:lpstr>Физкультурный уголок</vt:lpstr>
      <vt:lpstr>Центр игры</vt:lpstr>
      <vt:lpstr>Многофункциональное оборудование «Самолет»</vt:lpstr>
      <vt:lpstr>Дидактический стол в группах раннего возраста</vt:lpstr>
      <vt:lpstr>Центр художественно-эстетического развития</vt:lpstr>
      <vt:lpstr>Центр игровой деятельности</vt:lpstr>
      <vt:lpstr>Центр воды и песка</vt:lpstr>
      <vt:lpstr>Центр воды и песка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МКУ «Центр развития образования г.Твери»</dc:title>
  <dc:creator>Пользователь</dc:creator>
  <cp:lastModifiedBy>Пользователь</cp:lastModifiedBy>
  <cp:revision>56</cp:revision>
  <dcterms:created xsi:type="dcterms:W3CDTF">2021-03-28T01:28:42Z</dcterms:created>
  <dcterms:modified xsi:type="dcterms:W3CDTF">2021-04-02T00:19:51Z</dcterms:modified>
</cp:coreProperties>
</file>