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66" r:id="rId14"/>
    <p:sldId id="275" r:id="rId15"/>
    <p:sldId id="278" r:id="rId16"/>
    <p:sldId id="280" r:id="rId17"/>
    <p:sldId id="281" r:id="rId18"/>
    <p:sldId id="282" r:id="rId19"/>
    <p:sldId id="279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C0C0C0"/>
    <a:srgbClr val="FF4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305800" cy="838200"/>
          </a:xfrm>
        </p:spPr>
        <p:txBody>
          <a:bodyPr/>
          <a:lstStyle>
            <a:lvl1pPr>
              <a:defRPr>
                <a:solidFill>
                  <a:srgbClr val="FF4200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876800"/>
            <a:ext cx="5029200" cy="7620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5830-BB56-4907-8E6D-1DF028B52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D8E1-6B2C-417D-945D-F0C290CDA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81EEC-C4ED-4F39-8764-89A1F4078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55249-BBB7-4B9C-9482-C2B8B210D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62BF4-2A19-4283-A365-563CF61EC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6195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29100" y="1143000"/>
            <a:ext cx="36195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834A-418F-427F-BB06-758DBF924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6C98-C234-4063-9480-C77EADAA9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EC868-E039-4ABA-BCB5-D697BD968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C435-7A46-4FD5-A4E6-CBC7BA9F6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57E98-6D62-467E-B9CE-BB6C5B78F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8A8F9-94B3-4A38-B486-3306C0D92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73914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76B032E-342A-4572-B802-B19312338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lfarma.ru/uploads/first_aid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elfarma.ru/uploads/first_aid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farma.ru/uploads/first_aid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otvetin.ru/uploads/posts/1302089763_ozho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lfarma.ru/uploads/first_aid.j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082.radikal.ru/1008/45/b788e73d6e0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0.tqn.com/d/firstaid/1/0/C/E/-/-/Severe-Frostbite-on-Fingers-Winky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80975" y="-26988"/>
            <a:ext cx="9612313" cy="2017713"/>
          </a:xfrm>
        </p:spPr>
        <p:txBody>
          <a:bodyPr/>
          <a:lstStyle/>
          <a:p>
            <a:pPr algn="ctr"/>
            <a:r>
              <a:rPr lang="ru-RU" sz="3500" smtClean="0">
                <a:solidFill>
                  <a:srgbClr val="002060"/>
                </a:solidFill>
              </a:rPr>
              <a:t>ПЕРВАЯ ПОМОЩЬ ОЖОГАХ</a:t>
            </a:r>
            <a:endParaRPr lang="en-US" sz="3500" smtClean="0">
              <a:solidFill>
                <a:srgbClr val="002060"/>
              </a:solidFill>
            </a:endParaRPr>
          </a:p>
        </p:txBody>
      </p:sp>
      <p:pic>
        <p:nvPicPr>
          <p:cNvPr id="13314" name="Picture 7" descr="Картинка 39 из 10466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3513" y="2047875"/>
            <a:ext cx="26654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-887"/>
            <a:ext cx="60104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chemeClr val="bg1"/>
                </a:solidFill>
                <a:cs typeface="+mn-cs"/>
              </a:rPr>
              <a:t>Правило ладони</a:t>
            </a:r>
          </a:p>
        </p:txBody>
      </p:sp>
      <p:pic>
        <p:nvPicPr>
          <p:cNvPr id="22530" name="Picture 2" descr="http://img-fotki.yandex.ru/get/3411/bonoooooo.a1/0_a2af_a544dbc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3105150"/>
            <a:ext cx="450056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790575" y="1341438"/>
            <a:ext cx="7286625" cy="1477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C00000"/>
                </a:solidFill>
              </a:rPr>
              <a:t>Ладонь человека соответствует приблизительно  1% поверхности кожи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06588" y="115888"/>
            <a:ext cx="5113337" cy="10810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ПЕРВАЯ ПОМОЩЬ</a:t>
            </a:r>
            <a:endParaRPr lang="ru-RU" sz="3600" b="1" dirty="0"/>
          </a:p>
        </p:txBody>
      </p:sp>
      <p:pic>
        <p:nvPicPr>
          <p:cNvPr id="23554" name="Picture 7" descr="Картинка 39 из 10466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0763" y="3227388"/>
            <a:ext cx="16065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131763" y="1346200"/>
            <a:ext cx="8885237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 Если ребенок получил глубокий ожог или обширный ожог, если ожог вызван химическим веществом или электрическим током или если вам трудно оценить тяжесть ожога, обратитесь к врачу или вызовите скорую помощь.</a:t>
            </a:r>
          </a:p>
          <a:p>
            <a:pPr algn="ctr"/>
            <a:r>
              <a:rPr lang="ru-RU" sz="2800" b="1">
                <a:solidFill>
                  <a:srgbClr val="FFFF00"/>
                </a:solidFill>
              </a:rPr>
              <a:t>Чего не следует делать</a:t>
            </a:r>
          </a:p>
          <a:p>
            <a:r>
              <a:rPr lang="ru-RU" sz="2800" b="1">
                <a:solidFill>
                  <a:schemeClr val="bg1"/>
                </a:solidFill>
              </a:rPr>
              <a:t>- Не снимайте омертвевшую кожу и не вскрывайте волдыри.</a:t>
            </a:r>
            <a:br>
              <a:rPr lang="ru-RU" sz="2800" b="1">
                <a:solidFill>
                  <a:schemeClr val="bg1"/>
                </a:solidFill>
              </a:rPr>
            </a:br>
            <a:r>
              <a:rPr lang="ru-RU" sz="2800" b="1">
                <a:solidFill>
                  <a:schemeClr val="bg1"/>
                </a:solidFill>
              </a:rPr>
              <a:t>- Не прикладывайте к обожженной области лед, сливочное масло, мази и лекарства и не накладывайте на нее ватные повязки или лейкопластырь.</a:t>
            </a:r>
            <a:br>
              <a:rPr lang="ru-RU" sz="2800" b="1">
                <a:solidFill>
                  <a:schemeClr val="bg1"/>
                </a:solidFill>
              </a:rPr>
            </a:br>
            <a:endParaRPr lang="ru-RU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2"/>
          <p:cNvSpPr>
            <a:spLocks noChangeArrowheads="1"/>
          </p:cNvSpPr>
          <p:nvPr/>
        </p:nvSpPr>
        <p:spPr bwMode="auto">
          <a:xfrm>
            <a:off x="147638" y="1385888"/>
            <a:ext cx="8650287" cy="1077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1. Прекращение действия поражающего фактора на пострадавшего</a:t>
            </a:r>
          </a:p>
        </p:txBody>
      </p:sp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147638" y="2655888"/>
            <a:ext cx="9110662" cy="585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2. Обезболивание  (парацетамол, анальгин)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160338" y="3416300"/>
            <a:ext cx="6062662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3. Обработка ожоговой раны</a:t>
            </a:r>
          </a:p>
        </p:txBody>
      </p:sp>
      <p:pic>
        <p:nvPicPr>
          <p:cNvPr id="24580" name="Picture 2" descr="http://www.1st-aid.ru/images/image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8325" y="4283075"/>
            <a:ext cx="3398838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906588" y="115888"/>
            <a:ext cx="5113337" cy="10810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ПЕРВАЯ ПОМОЩЬ</a:t>
            </a:r>
            <a:endParaRPr lang="ru-RU" sz="3600" b="1" dirty="0"/>
          </a:p>
        </p:txBody>
      </p:sp>
      <p:pic>
        <p:nvPicPr>
          <p:cNvPr id="24582" name="Picture 7" descr="Картинка 39 из 10466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0" y="4281488"/>
            <a:ext cx="23828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125413" y="1143000"/>
            <a:ext cx="8880475" cy="11572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200" b="1" smtClean="0">
                <a:solidFill>
                  <a:schemeClr val="bg1"/>
                </a:solidFill>
              </a:rPr>
              <a:t>1. Прекратить воздействие поражающего фактора.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450" y="74613"/>
            <a:ext cx="7083425" cy="10810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ПЕРВАЯ ПОМОЩЬ ПРИ ТЕРМИЧЕСКОМ ОЖОГЕ</a:t>
            </a:r>
            <a:endParaRPr lang="ru-RU" sz="3600" b="1" dirty="0"/>
          </a:p>
        </p:txBody>
      </p:sp>
      <p:sp>
        <p:nvSpPr>
          <p:cNvPr id="25603" name="Объект 2"/>
          <p:cNvSpPr txBox="1">
            <a:spLocks/>
          </p:cNvSpPr>
          <p:nvPr/>
        </p:nvSpPr>
        <p:spPr bwMode="auto">
          <a:xfrm>
            <a:off x="14288" y="2143125"/>
            <a:ext cx="67056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000" b="1">
                <a:solidFill>
                  <a:schemeClr val="bg1"/>
                </a:solidFill>
                <a:latin typeface="Times New Roman" pitchFamily="18" charset="0"/>
              </a:rPr>
              <a:t>2. Снять пропитанную горячей жидкостью одежду или потушить горящую одежду водой, тканью, а потом снять (не удалять приставшую к телу одежду)</a:t>
            </a:r>
          </a:p>
          <a:p>
            <a:pPr>
              <a:spcBef>
                <a:spcPct val="20000"/>
              </a:spcBef>
            </a:pPr>
            <a:r>
              <a:rPr lang="ru-RU" sz="3000" b="1">
                <a:solidFill>
                  <a:schemeClr val="bg1"/>
                </a:solidFill>
                <a:latin typeface="Times New Roman" pitchFamily="18" charset="0"/>
              </a:rPr>
              <a:t>3. Охладить пораженный участок холодной водой или воздухом (5-15 мин) – эффективно в первые 2 часа после ожога</a:t>
            </a:r>
          </a:p>
        </p:txBody>
      </p:sp>
      <p:pic>
        <p:nvPicPr>
          <p:cNvPr id="25604" name="Picture 2" descr="http://www.practica.ru/FirstAid/Pictures/4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3675" y="2803525"/>
            <a:ext cx="251777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>
          <a:xfrm>
            <a:off x="222250" y="82550"/>
            <a:ext cx="8658225" cy="60436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200" b="1" smtClean="0">
                <a:solidFill>
                  <a:schemeClr val="bg1"/>
                </a:solidFill>
              </a:rPr>
              <a:t>4. Дать обезболивающее, держать конечность</a:t>
            </a:r>
          </a:p>
          <a:p>
            <a:pPr marL="0" indent="0">
              <a:buFontTx/>
              <a:buNone/>
            </a:pPr>
            <a:endParaRPr lang="ru-RU" sz="900" b="1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ru-RU" sz="3200" b="1" smtClean="0">
                <a:solidFill>
                  <a:schemeClr val="bg1"/>
                </a:solidFill>
              </a:rPr>
              <a:t> в приподнятом состоянии.</a:t>
            </a:r>
          </a:p>
          <a:p>
            <a:pPr marL="0" indent="0">
              <a:buFontTx/>
              <a:buNone/>
            </a:pPr>
            <a:r>
              <a:rPr lang="ru-RU" sz="3200" b="1" smtClean="0">
                <a:solidFill>
                  <a:schemeClr val="bg1"/>
                </a:solidFill>
              </a:rPr>
              <a:t>5. На ожоговую рану наложить сухую стерильную повязку (при обширных ожогах пострадавшего завернуть в простыню, не накрывая голову).</a:t>
            </a:r>
          </a:p>
          <a:p>
            <a:pPr marL="0" indent="0">
              <a:buFontTx/>
              <a:buNone/>
            </a:pPr>
            <a:r>
              <a:rPr lang="ru-RU" sz="3200" b="1" smtClean="0">
                <a:solidFill>
                  <a:schemeClr val="bg1"/>
                </a:solidFill>
              </a:rPr>
              <a:t>6. Обратиться к врачу.</a:t>
            </a:r>
          </a:p>
          <a:p>
            <a:pPr marL="0" indent="0">
              <a:buFontTx/>
              <a:buNone/>
            </a:pP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26626" name="Picture 2" descr="http://www.practica.ru/FirstAid/Pictures/4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9963" y="3754438"/>
            <a:ext cx="4211637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im3-tub-ru.yandex.net/i?id=397867735-45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170363"/>
            <a:ext cx="2827338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125413" y="1143000"/>
            <a:ext cx="8880475" cy="11572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200" b="1" smtClean="0">
                <a:solidFill>
                  <a:schemeClr val="bg1"/>
                </a:solidFill>
              </a:rPr>
              <a:t>1. Прекратить воздействие поражающего фактора.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450" y="74613"/>
            <a:ext cx="7083425" cy="10810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ПЕРВАЯ ПОМОЩЬ ПРИ ХИМИЧЕСКОМ  ОЖОГЕ</a:t>
            </a:r>
            <a:endParaRPr lang="ru-RU" sz="3600" b="1" dirty="0"/>
          </a:p>
        </p:txBody>
      </p:sp>
      <p:sp>
        <p:nvSpPr>
          <p:cNvPr id="27651" name="Объект 2"/>
          <p:cNvSpPr txBox="1">
            <a:spLocks/>
          </p:cNvSpPr>
          <p:nvPr/>
        </p:nvSpPr>
        <p:spPr bwMode="auto">
          <a:xfrm>
            <a:off x="14288" y="2143125"/>
            <a:ext cx="67056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2. Снять пропитанную раздражающим веществом одежду.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3. Омывать долго пораженный участок кожи большим количеством проточной воды.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4. Обратиться к врачу.</a:t>
            </a:r>
          </a:p>
        </p:txBody>
      </p:sp>
      <p:pic>
        <p:nvPicPr>
          <p:cNvPr id="27652" name="Picture 2" descr="http://otvetin.ru/uploads/posts/1302089763_ozh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3727450"/>
            <a:ext cx="31273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125413" y="1143000"/>
            <a:ext cx="8880475" cy="16383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200" b="1" smtClean="0">
                <a:solidFill>
                  <a:schemeClr val="bg1"/>
                </a:solidFill>
              </a:rPr>
              <a:t>1. Прекратить воздействие поражающего фактора (выключить ток, отвести от пострадавшего провода сухой палкой, куском резины).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450" y="74613"/>
            <a:ext cx="7083425" cy="10810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ПЕРВАЯ ПОМОЩЬ ПРИ ЭЛЕКТРИЧЕСКОМ  ОЖОГЕ</a:t>
            </a:r>
            <a:endParaRPr lang="ru-RU" sz="3600" b="1" dirty="0"/>
          </a:p>
        </p:txBody>
      </p:sp>
      <p:sp>
        <p:nvSpPr>
          <p:cNvPr id="28675" name="Объект 2"/>
          <p:cNvSpPr txBox="1">
            <a:spLocks/>
          </p:cNvSpPr>
          <p:nvPr/>
        </p:nvSpPr>
        <p:spPr bwMode="auto">
          <a:xfrm>
            <a:off x="14288" y="3144838"/>
            <a:ext cx="825658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2. Вызвать скорую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3. Проверить дыхание и сердечную деятельность защищенными руками.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4. Провести непрямой массаж сердца или искусственное дыхание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5. Ожог закрыть стерильной повязкой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125413" y="1143000"/>
            <a:ext cx="8880475" cy="16383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200" b="1" smtClean="0">
                <a:solidFill>
                  <a:schemeClr val="bg1"/>
                </a:solidFill>
              </a:rPr>
              <a:t>1. Прекратить воздействие поражающего фактора (уйти в помещение или закрыть пораженное место одеждой).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450" y="74613"/>
            <a:ext cx="7083425" cy="10810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ПЕРВАЯ ПОМОЩЬ ПРИ СОЛНЕЧНОМ  ОЖОГЕ</a:t>
            </a:r>
            <a:endParaRPr lang="ru-RU" sz="3600" b="1" dirty="0"/>
          </a:p>
        </p:txBody>
      </p:sp>
      <p:sp>
        <p:nvSpPr>
          <p:cNvPr id="29699" name="Объект 2"/>
          <p:cNvSpPr txBox="1">
            <a:spLocks/>
          </p:cNvSpPr>
          <p:nvPr/>
        </p:nvSpPr>
        <p:spPr bwMode="auto">
          <a:xfrm>
            <a:off x="14288" y="2617788"/>
            <a:ext cx="8256587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2. При ожоге 1, 2 степени в первые часы проводить влажные обертывания, затем можно нанести препараты с пантенолом.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3. При обширных ожогах 2 степени надо обратиться к врачу.</a:t>
            </a:r>
          </a:p>
          <a:p>
            <a:pPr>
              <a:spcBef>
                <a:spcPct val="20000"/>
              </a:spcBef>
            </a:pPr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4. Обязательно давать обильное питье, для профилактики обезвоживания.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80975" y="-26988"/>
            <a:ext cx="9612313" cy="2017713"/>
          </a:xfrm>
        </p:spPr>
        <p:txBody>
          <a:bodyPr/>
          <a:lstStyle/>
          <a:p>
            <a:pPr algn="ctr"/>
            <a:r>
              <a:rPr lang="ru-RU" sz="3500" smtClean="0">
                <a:solidFill>
                  <a:srgbClr val="002060"/>
                </a:solidFill>
              </a:rPr>
              <a:t>ПЕРВАЯ ПОМОЩЬ ПРИ ОБМОРОЖЕНИЯХ</a:t>
            </a:r>
            <a:endParaRPr lang="en-US" sz="3500" smtClean="0">
              <a:solidFill>
                <a:srgbClr val="002060"/>
              </a:solidFill>
            </a:endParaRPr>
          </a:p>
        </p:txBody>
      </p:sp>
      <p:pic>
        <p:nvPicPr>
          <p:cNvPr id="30722" name="Picture 7" descr="Картинка 39 из 10466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3513" y="2047875"/>
            <a:ext cx="26654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СИМПТОМЫ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193675" y="1143000"/>
            <a:ext cx="8672513" cy="49831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3200" b="1" smtClean="0">
                <a:solidFill>
                  <a:schemeClr val="bg1"/>
                </a:solidFill>
              </a:rPr>
              <a:t>Онемение отмороженной части тела, боль, жжение, жесткая бледно-желтая или бледно-синяя кожа, волдыри.</a:t>
            </a:r>
          </a:p>
          <a:p>
            <a:pPr marL="0" indent="0" algn="ctr">
              <a:buFontTx/>
              <a:buNone/>
            </a:pPr>
            <a:r>
              <a:rPr lang="ru-RU" sz="3200" b="1" smtClean="0">
                <a:solidFill>
                  <a:schemeClr val="bg1"/>
                </a:solidFill>
              </a:rPr>
              <a:t>Чаще всего ребенок отмораживает открытые части тела: пальцы, уши, нос и щеки.</a:t>
            </a:r>
            <a:br>
              <a:rPr lang="ru-RU" sz="3200" b="1" smtClean="0">
                <a:solidFill>
                  <a:schemeClr val="bg1"/>
                </a:solidFill>
              </a:rPr>
            </a:br>
            <a:r>
              <a:rPr lang="ru-RU" sz="3200" b="1" smtClean="0">
                <a:solidFill>
                  <a:schemeClr val="bg1"/>
                </a:solidFill>
              </a:rPr>
              <a:t/>
            </a:r>
            <a:br>
              <a:rPr lang="ru-RU" sz="3200" b="1" smtClean="0">
                <a:solidFill>
                  <a:schemeClr val="bg1"/>
                </a:solidFill>
              </a:rPr>
            </a:br>
            <a:endParaRPr lang="ru-RU" sz="3200" b="1" smtClean="0">
              <a:solidFill>
                <a:schemeClr val="bg1"/>
              </a:solidFill>
            </a:endParaRPr>
          </a:p>
        </p:txBody>
      </p:sp>
      <p:pic>
        <p:nvPicPr>
          <p:cNvPr id="31747" name="Picture 2" descr="Картинка 1 из 61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3824288"/>
            <a:ext cx="4033838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Картинка 4 из 616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075" y="3754438"/>
            <a:ext cx="4376738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smtClean="0">
                <a:solidFill>
                  <a:srgbClr val="002060"/>
                </a:solidFill>
              </a:rPr>
              <a:t>ОЖОГ</a:t>
            </a:r>
            <a:endParaRPr lang="en-US" u="sng" smtClean="0">
              <a:solidFill>
                <a:srgbClr val="002060"/>
              </a:solidFill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43000"/>
            <a:ext cx="7343775" cy="22145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200" b="1" smtClean="0">
                <a:solidFill>
                  <a:schemeClr val="bg1"/>
                </a:solidFill>
              </a:rPr>
              <a:t>- это повреждение тканей организма, вызванное действием высокой температуры или действием некоторых химических веществ</a:t>
            </a:r>
          </a:p>
          <a:p>
            <a:pPr marL="0" indent="0" algn="ctr">
              <a:buFontTx/>
              <a:buNone/>
            </a:pPr>
            <a:endParaRPr lang="ru-RU" sz="3200" b="1" smtClean="0">
              <a:solidFill>
                <a:schemeClr val="bg1"/>
              </a:solidFill>
            </a:endParaRPr>
          </a:p>
        </p:txBody>
      </p:sp>
      <p:pic>
        <p:nvPicPr>
          <p:cNvPr id="14339" name="Picture 8" descr="Ожоги. Электротрав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703388"/>
            <a:ext cx="2417763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://t1.gstatic.com/images?q=tbn:7wnl9WagD59iwM:http://pics.livejournal.com/superhimik/pic/00027p8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3273425"/>
            <a:ext cx="20351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t2.gstatic.com/images?q=tbn:VMZuWSXxBKYayM:http://images03.olx.ru/ui/1/61/75/15215675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25" y="3727450"/>
            <a:ext cx="206375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http://t2.gstatic.com/images?q=tbn:wpNCUeymGK51yM:http://proteks.ru/wp-content/uploads/2009/04/d0bfd180d0bed182d0b5d0bad181-d0bed0b6d0b5d0b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1875" y="4586288"/>
            <a:ext cx="2722563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1"/>
          </p:nvPr>
        </p:nvSpPr>
        <p:spPr>
          <a:xfrm>
            <a:off x="234950" y="1025525"/>
            <a:ext cx="8783638" cy="58324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Если вы считаете, что ребенок подвергся длительному холодовому воздействию, обратитесь к врачу или доставьте ребенка в пункт неотложной помощи.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Чего не следует делать</a:t>
            </a:r>
          </a:p>
          <a:p>
            <a:pPr marL="0" indent="0"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1. Не следует отогревать пораженные части тела горячей водой или сухим горячим воздухом (феном, обогревателем).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2. Не следует тереть и массировать пораженные участки тела и вскрывать волдыри.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3. Не следует отогревать пораженные части тела прямо на улице, если не исключено повторное отморожение.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193675" y="1143000"/>
            <a:ext cx="5888038" cy="49831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000" b="1" smtClean="0">
                <a:solidFill>
                  <a:schemeClr val="bg1"/>
                </a:solidFill>
              </a:rPr>
              <a:t>1. Как можно быстрее поместите ребенка в тепло и освободите отмороженные части тела от мокрой одежды; если отморожены руки, снимите с пальцев кольца.</a:t>
            </a:r>
          </a:p>
        </p:txBody>
      </p:sp>
      <p:pic>
        <p:nvPicPr>
          <p:cNvPr id="33794" name="Picture 2" descr="http://www.practica.ru/FirstAid/Pictures/3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4913" y="3463925"/>
            <a:ext cx="382428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/>
          <p:cNvSpPr>
            <a:spLocks noGrp="1"/>
          </p:cNvSpPr>
          <p:nvPr>
            <p:ph idx="1"/>
          </p:nvPr>
        </p:nvSpPr>
        <p:spPr>
          <a:xfrm>
            <a:off x="250825" y="1143000"/>
            <a:ext cx="7597775" cy="5715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2. Погрузите отмороженные части тела в теплую (но не горячую) воду на 20—30 минут или приложите к отмороженному уху, носу или щеке кусок теплой ткани.</a:t>
            </a:r>
          </a:p>
          <a:p>
            <a:pPr marL="0" indent="0"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Чтобы поддерживать температуру, регулярно добавляйте в таз новые порции теплой воды. Если чувствительность и цвет кожи восстановились, дальнейшего лечения не требуется.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Если чувствительность и цвет кожи не восстановились, обратитесь к врачу и приступайте к приемам, описанным в пунктах 3—5.</a:t>
            </a:r>
          </a:p>
          <a:p>
            <a:pPr marL="0" indent="0">
              <a:buFontTx/>
              <a:buNone/>
            </a:pP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34818" name="Picture 2" descr="http://www.practica.ru/FirstAid/Pictures/34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941888"/>
            <a:ext cx="22383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234950" y="1169988"/>
            <a:ext cx="7391400" cy="49831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000" b="1" smtClean="0">
                <a:solidFill>
                  <a:schemeClr val="bg1"/>
                </a:solidFill>
              </a:rPr>
              <a:t>3. Наложите на отмороженные кисти или ступни нетугую чистую повязку.</a:t>
            </a:r>
          </a:p>
          <a:p>
            <a:pPr marL="0" indent="0">
              <a:buFontTx/>
              <a:buNone/>
            </a:pPr>
            <a:r>
              <a:rPr lang="ru-RU" sz="3000" b="1" smtClean="0">
                <a:solidFill>
                  <a:schemeClr val="bg1"/>
                </a:solidFill>
              </a:rPr>
              <a:t>Прежде чем накладывать повязку, разделите пальцы прокладками из ткани или марли. Следите за тем, чтобы не вскрыть волдыри.</a:t>
            </a:r>
          </a:p>
          <a:p>
            <a:pPr marL="0" indent="0">
              <a:buFontTx/>
              <a:buNone/>
            </a:pPr>
            <a:endParaRPr lang="ru-RU" smtClean="0"/>
          </a:p>
        </p:txBody>
      </p:sp>
      <p:pic>
        <p:nvPicPr>
          <p:cNvPr id="35842" name="Picture 2" descr="http://www.practica.ru/FirstAid/Pictures/35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013" y="3860800"/>
            <a:ext cx="40163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7391400" cy="49831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000" b="1" smtClean="0">
                <a:solidFill>
                  <a:schemeClr val="bg1"/>
                </a:solidFill>
              </a:rPr>
              <a:t>4. Поднимите отмороженную кисть или стопу.</a:t>
            </a:r>
          </a:p>
          <a:p>
            <a:pPr marL="0" indent="0">
              <a:buFontTx/>
              <a:buNone/>
            </a:pPr>
            <a:r>
              <a:rPr lang="ru-RU" sz="3000" b="1" smtClean="0">
                <a:solidFill>
                  <a:schemeClr val="bg1"/>
                </a:solidFill>
              </a:rPr>
              <a:t>Уговорите ребенка подвигать отмороженной частью тела, чтобы в ней улучшилось кровообращение. Если отморожены стопы, не разрешайте ребенку ходить.</a:t>
            </a:r>
          </a:p>
          <a:p>
            <a:pPr marL="0" indent="0">
              <a:buFontTx/>
              <a:buNone/>
            </a:pPr>
            <a:endParaRPr lang="ru-RU" smtClean="0"/>
          </a:p>
        </p:txBody>
      </p:sp>
      <p:pic>
        <p:nvPicPr>
          <p:cNvPr id="36866" name="Picture 2" descr="http://www.practica.ru/FirstAid/Pictures/35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75" y="4211638"/>
            <a:ext cx="3643313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sz="3000" b="1" smtClean="0">
                <a:solidFill>
                  <a:schemeClr val="bg1"/>
                </a:solidFill>
              </a:rPr>
              <a:t>5. Если отморожены обширные участки тела, дайте ребенку теплое питье, чтобы возместить потери жидкости. Обратитесь к врачу.</a:t>
            </a:r>
          </a:p>
        </p:txBody>
      </p:sp>
      <p:pic>
        <p:nvPicPr>
          <p:cNvPr id="37890" name="Picture 2" descr="http://www.practica.ru/FirstAid/Pictures/35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868613"/>
            <a:ext cx="3344863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27313" y="260350"/>
            <a:ext cx="3457575" cy="10810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ОЖОГИ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" y="1773238"/>
            <a:ext cx="3543300" cy="8334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ТЕРМИЧЕСКИЕ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7875" y="2835275"/>
            <a:ext cx="3544888" cy="8350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ХИМИЧЕСКИЕ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54613" y="1754188"/>
            <a:ext cx="3992562" cy="8334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ЭЛЕКТРИЧЕСКИЕ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3" y="2835275"/>
            <a:ext cx="3543300" cy="8350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ЛУЧЕВЫЕ</a:t>
            </a:r>
            <a:endParaRPr lang="ru-RU" sz="32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843213" y="1341438"/>
            <a:ext cx="204787" cy="4318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708400" y="1341438"/>
            <a:ext cx="203200" cy="1493837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643438" y="1341438"/>
            <a:ext cx="204787" cy="1493837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435600" y="1360488"/>
            <a:ext cx="204788" cy="4318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0" name="Rectangle 3"/>
          <p:cNvSpPr txBox="1">
            <a:spLocks noChangeArrowheads="1"/>
          </p:cNvSpPr>
          <p:nvPr/>
        </p:nvSpPr>
        <p:spPr bwMode="auto">
          <a:xfrm>
            <a:off x="971550" y="3781425"/>
            <a:ext cx="73453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400" b="1">
                <a:solidFill>
                  <a:schemeClr val="bg1"/>
                </a:solidFill>
                <a:latin typeface="Times New Roman" pitchFamily="18" charset="0"/>
              </a:rPr>
              <a:t>Наиболее распространены термические ожоги (пламенем, паром, горячей жидкостью). </a:t>
            </a:r>
          </a:p>
          <a:p>
            <a:pPr algn="ctr">
              <a:spcBef>
                <a:spcPct val="20000"/>
              </a:spcBef>
            </a:pPr>
            <a:r>
              <a:rPr lang="ru-RU" sz="3400" b="1">
                <a:solidFill>
                  <a:schemeClr val="bg1"/>
                </a:solidFill>
                <a:latin typeface="Times New Roman" pitchFamily="18" charset="0"/>
              </a:rPr>
              <a:t>Ожоги горячей водой – 80% всех ожогов у детей до 5 лет</a:t>
            </a:r>
          </a:p>
          <a:p>
            <a:pPr algn="ctr">
              <a:spcBef>
                <a:spcPct val="20000"/>
              </a:spcBef>
            </a:pPr>
            <a:endParaRPr lang="ru-RU" sz="3200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2000250" y="214313"/>
            <a:ext cx="5740400" cy="769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Степени поражения</a:t>
            </a: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571500" y="1500188"/>
            <a:ext cx="2611438" cy="107791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покраснение</a:t>
            </a:r>
          </a:p>
          <a:p>
            <a:r>
              <a:rPr lang="ru-RU" sz="3200"/>
              <a:t> кожи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714500" y="2786063"/>
            <a:ext cx="2633663" cy="107791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образование</a:t>
            </a:r>
          </a:p>
          <a:p>
            <a:r>
              <a:rPr lang="ru-RU" sz="3200"/>
              <a:t>пузырей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428875" y="4143375"/>
            <a:ext cx="3441700" cy="107791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омертвение всей</a:t>
            </a:r>
          </a:p>
          <a:p>
            <a:r>
              <a:rPr lang="ru-RU" sz="3200"/>
              <a:t>толщи кожи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143375" y="5429250"/>
            <a:ext cx="2576513" cy="107791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обугливание</a:t>
            </a:r>
          </a:p>
          <a:p>
            <a:r>
              <a:rPr lang="ru-RU" sz="3200"/>
              <a:t> тканей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357438" y="1000125"/>
            <a:ext cx="214312" cy="50006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500438" y="1000125"/>
            <a:ext cx="285750" cy="178593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00563" y="1000125"/>
            <a:ext cx="285750" cy="314325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000750" y="1071563"/>
            <a:ext cx="285750" cy="4357687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Кольцо 12"/>
          <p:cNvSpPr/>
          <p:nvPr/>
        </p:nvSpPr>
        <p:spPr>
          <a:xfrm>
            <a:off x="0" y="1714500"/>
            <a:ext cx="642938" cy="642938"/>
          </a:xfrm>
          <a:prstGeom prst="don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Кольцо 13"/>
          <p:cNvSpPr/>
          <p:nvPr/>
        </p:nvSpPr>
        <p:spPr>
          <a:xfrm>
            <a:off x="1000125" y="3071813"/>
            <a:ext cx="642938" cy="642937"/>
          </a:xfrm>
          <a:prstGeom prst="don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32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Кольцо 14"/>
          <p:cNvSpPr/>
          <p:nvPr/>
        </p:nvSpPr>
        <p:spPr>
          <a:xfrm>
            <a:off x="1643063" y="4286250"/>
            <a:ext cx="642937" cy="642938"/>
          </a:xfrm>
          <a:prstGeom prst="don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6" name="Кольцо 15"/>
          <p:cNvSpPr/>
          <p:nvPr/>
        </p:nvSpPr>
        <p:spPr>
          <a:xfrm>
            <a:off x="3429000" y="5572125"/>
            <a:ext cx="642938" cy="642938"/>
          </a:xfrm>
          <a:prstGeom prst="don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Файл:Burn Degree Diagram.r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00188"/>
            <a:ext cx="8834438" cy="3786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28625" y="857250"/>
            <a:ext cx="2157413" cy="584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1 степень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429000" y="857250"/>
            <a:ext cx="2157413" cy="584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2 степень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500813" y="857250"/>
            <a:ext cx="2157412" cy="584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3 степень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500063" y="357188"/>
            <a:ext cx="6281737" cy="584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Ожог первой степени тяжести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214313"/>
            <a:ext cx="18954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Народные средства для лечения ожог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5000625"/>
            <a:ext cx="17986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://paininfo.ru/off-line/gallery/1st_0709_125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2714625"/>
            <a:ext cx="18224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571500" y="1214438"/>
            <a:ext cx="5929313" cy="1570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- поражается верхний слой ороговевающего эпителия</a:t>
            </a:r>
            <a:endParaRPr lang="ru-RU"/>
          </a:p>
        </p:txBody>
      </p:sp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571500" y="3000375"/>
            <a:ext cx="5929313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- проявляется покраснением кожи, небольшим отёком и болью</a:t>
            </a:r>
          </a:p>
        </p:txBody>
      </p:sp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>
            <a:off x="571500" y="4929188"/>
            <a:ext cx="5857875" cy="1570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- через 2—4 дня происходит выздоровление, следов поражения не остается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500063" y="357188"/>
            <a:ext cx="6249987" cy="584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Ожог второй степени тяжести</a:t>
            </a: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571500" y="1143000"/>
            <a:ext cx="5857875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- повреждается ороговевающий эпителий до росткового слоя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571500" y="2928938"/>
            <a:ext cx="5857875" cy="1570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- формируются небольшие пузыри с серозным содержимым</a:t>
            </a: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571500" y="4714875"/>
            <a:ext cx="585787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- полностью заживают за счёт регенерации из сохранившегося росткового слоя за 1—2 недели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252413"/>
            <a:ext cx="197326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http://da-med.ru/img/disease/44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2786063"/>
            <a:ext cx="1968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http://www.firsthealthgallery.com/picture_library/st_oj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857750"/>
            <a:ext cx="19288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500063" y="285750"/>
            <a:ext cx="7196137" cy="646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Ожог третьей степени тяжести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977900"/>
            <a:ext cx="192563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www.eurolab.ua/img/st_img/11_09/burn-3ctep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3350" y="4405313"/>
            <a:ext cx="2579688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500063" y="1000125"/>
            <a:ext cx="6357937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поражаются все слои эпидермиса и </a:t>
            </a:r>
            <a:r>
              <a:rPr lang="ru-RU" sz="3200" b="1" u="sng"/>
              <a:t>дерма</a:t>
            </a:r>
            <a:endParaRPr lang="ru-RU" sz="3200" b="1"/>
          </a:p>
        </p:txBody>
      </p:sp>
      <p:sp>
        <p:nvSpPr>
          <p:cNvPr id="20485" name="Прямоугольник 2"/>
          <p:cNvSpPr>
            <a:spLocks noChangeArrowheads="1"/>
          </p:cNvSpPr>
          <p:nvPr/>
        </p:nvSpPr>
        <p:spPr bwMode="auto">
          <a:xfrm>
            <a:off x="26988" y="2867025"/>
            <a:ext cx="6764337" cy="1568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- образуются массивные пузыри с кровянистым содержимым, очень болезненны</a:t>
            </a:r>
          </a:p>
        </p:txBody>
      </p:sp>
      <p:sp>
        <p:nvSpPr>
          <p:cNvPr id="20486" name="Прямоугольник 2"/>
          <p:cNvSpPr>
            <a:spLocks noChangeArrowheads="1"/>
          </p:cNvSpPr>
          <p:nvPr/>
        </p:nvSpPr>
        <p:spPr bwMode="auto">
          <a:xfrm>
            <a:off x="107950" y="2155825"/>
            <a:ext cx="67643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- кожа поражается на всю глубину</a:t>
            </a:r>
          </a:p>
        </p:txBody>
      </p:sp>
      <p:sp>
        <p:nvSpPr>
          <p:cNvPr id="20487" name="Прямоугольник 2"/>
          <p:cNvSpPr>
            <a:spLocks noChangeArrowheads="1"/>
          </p:cNvSpPr>
          <p:nvPr/>
        </p:nvSpPr>
        <p:spPr bwMode="auto">
          <a:xfrm>
            <a:off x="84138" y="4572000"/>
            <a:ext cx="6288087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- степень 3а заживает без образования рубцов, а 3б – с грубыми рубцами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98438" y="285750"/>
            <a:ext cx="8818562" cy="646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Правила вычисления площади ожога</a:t>
            </a: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500063" y="1000125"/>
            <a:ext cx="7143750" cy="563245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площадь головы и шеи — 9 %,</a:t>
            </a:r>
          </a:p>
          <a:p>
            <a:r>
              <a:rPr lang="ru-RU" sz="3600"/>
              <a:t>грудь — 9 %,</a:t>
            </a:r>
          </a:p>
          <a:p>
            <a:r>
              <a:rPr lang="ru-RU" sz="3600"/>
              <a:t>живот — 9 %,</a:t>
            </a:r>
          </a:p>
          <a:p>
            <a:r>
              <a:rPr lang="ru-RU" sz="3600"/>
              <a:t>спина — 9 %,</a:t>
            </a:r>
          </a:p>
          <a:p>
            <a:r>
              <a:rPr lang="ru-RU" sz="3600"/>
              <a:t>поясница и ягодицы — 9 %,</a:t>
            </a:r>
          </a:p>
          <a:p>
            <a:r>
              <a:rPr lang="ru-RU" sz="3600"/>
              <a:t>рук — каждая по 9 %,</a:t>
            </a:r>
          </a:p>
          <a:p>
            <a:r>
              <a:rPr lang="ru-RU" sz="3600"/>
              <a:t>бедра — по 9 %,</a:t>
            </a:r>
          </a:p>
          <a:p>
            <a:r>
              <a:rPr lang="ru-RU" sz="3600"/>
              <a:t>голени и стопы — по 9 %,</a:t>
            </a:r>
          </a:p>
          <a:p>
            <a:r>
              <a:rPr lang="ru-RU" sz="3600"/>
              <a:t>промежность и наружные половые органы — 1 %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 rot="1309697">
            <a:off x="1103313" y="2600325"/>
            <a:ext cx="5573712" cy="1568450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У детей  голова и шея у них составляют свыше 21 % от полной поверхности.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range_pulse">
  <a:themeElements>
    <a:clrScheme name="orange_pul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range_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_pul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_pul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_pul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_pul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_pul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_pul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_pul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_pul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_pul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_pul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_pul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_pul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orange_pulse</Template>
  <TotalTime>133</TotalTime>
  <Words>744</Words>
  <Application>Microsoft Office PowerPoint</Application>
  <PresentationFormat>Экран (4:3)</PresentationFormat>
  <Paragraphs>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Calibri</vt:lpstr>
      <vt:lpstr>Aero</vt:lpstr>
      <vt:lpstr>orange_pulse</vt:lpstr>
      <vt:lpstr>orange_pulse</vt:lpstr>
      <vt:lpstr>ПЕРВАЯ ПОМОЩЬ ОЖОГАХ</vt:lpstr>
      <vt:lpstr>ОЖОГ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ПЕРВАЯ ПОМОЩЬ ПРИ ОБМОРОЖЕНИЯХ</vt:lpstr>
      <vt:lpstr>СИМПТОМЫ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ПОМОЩЬ ПРИ НЕОТЛОЖНЫХ СОСТОЯНИЯХ У ДЕТЕЙ</dc:title>
  <dc:creator>andrei</dc:creator>
  <cp:lastModifiedBy>у</cp:lastModifiedBy>
  <cp:revision>14</cp:revision>
  <dcterms:created xsi:type="dcterms:W3CDTF">2011-10-26T04:23:15Z</dcterms:created>
  <dcterms:modified xsi:type="dcterms:W3CDTF">2014-03-28T17:44:09Z</dcterms:modified>
</cp:coreProperties>
</file>