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3" r:id="rId6"/>
    <p:sldId id="274" r:id="rId7"/>
    <p:sldId id="260" r:id="rId8"/>
    <p:sldId id="261" r:id="rId9"/>
    <p:sldId id="262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2" r:id="rId18"/>
    <p:sldId id="273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99FF"/>
    <a:srgbClr val="CCFFFF"/>
    <a:srgbClr val="66FF33"/>
    <a:srgbClr val="66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вт 10.09.19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вт 10.09.19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вт 10.09.19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вт 10.09.19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вт 10.09.19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вт 10.09.19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вт 10.09.19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вт 10.09.19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вт 10.09.19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вт 10.09.19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вт 10.09.19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68563369-E95F-4C53-A8AC-B45DEFF62871}" type="datetimeFigureOut">
              <a:rPr lang="ru-RU" smtClean="0"/>
              <a:t>вт 10.09.19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tihi.ru/avtor/marinam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96752"/>
            <a:ext cx="7128792" cy="28007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Золотая осень</a:t>
            </a:r>
            <a:endParaRPr lang="ru-RU" sz="8800" b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76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type="body" sz="half" idx="4294967295"/>
          </p:nvPr>
        </p:nvSpPr>
        <p:spPr>
          <a:xfrm>
            <a:off x="251520" y="3617640"/>
            <a:ext cx="828092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ucida Grande"/>
              </a:rPr>
              <a:t> 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ucida Grande"/>
              </a:rPr>
              <a:t>Бурые 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Lucida Grande"/>
              </a:rPr>
              <a:t>медведи устраивают себе берлогу в потаённом, малодоступном месте. Чаще всего- под корнем вывороченного дерева или в буреломе. В ноябре медведи забираются туда и погружаются в сон. Спят медведи беспокойно. Если их что-то потревожит, они могут бросить берлогу и соорудить другую. В берлоге у медведицы рождаются медвежата, обычно 1-2, редко 3. Они очень маленькие, размером с рукавицу. Мама медведица кормит их молоком 8 мес. и даже тогда, когда она спит зимой.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0992"/>
            <a:ext cx="3960440" cy="264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18569" y="1338529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Lucida Grande"/>
              </a:rPr>
              <a:t>Первое животное, о котором мы с вами сегодня поговорим это- хозяин всех лесов- медведь. Что вы знаете о нём? ( ответы детей)  Основную пищу медведя составляют ягоды, орехи, корни, луковицы, муравьи, личинки жуков и рыба. Этим он накапливает жировой слой к зиме.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696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90143"/>
            <a:ext cx="4076475" cy="263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71703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 Light" pitchFamily="34" charset="0"/>
              </a:rPr>
              <a:t>Ночью </a:t>
            </a:r>
            <a:r>
              <a:rPr lang="ru-RU" dirty="0">
                <a:latin typeface="Calibri Light" pitchFamily="34" charset="0"/>
              </a:rPr>
              <a:t>и днём таскает в нору сухие листья и мягкий лесной мох. В зимней спячке ёж проводит более шести месяцев. В это время он ничего не ест и не двигается. Спит он свернувшись клубком, в логове, под глубоким сугробом, как под толстым, пушистым одеялом. И спит он так всю зиму, до весеннего солнышка.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5086" y="790143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 Light" pitchFamily="34" charset="0"/>
              </a:rPr>
              <a:t>Ёж. К холодам ежам надо накапливать жир, а осенью у ежей мало добычи. Черви прячутся в землю, Скрываются юркие ящерицы. Трудно находить жуков и лягушек. В ясные осенние дни ёж готовит себе тёплое гнездо для зимовки.</a:t>
            </a:r>
            <a:endParaRPr lang="ru-RU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63454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3861048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Суслики – грызуны семейства беличьих. Копают </a:t>
            </a:r>
            <a:r>
              <a:rPr lang="ru-RU" dirty="0"/>
              <a:t>себе норки, едят </a:t>
            </a:r>
            <a:r>
              <a:rPr lang="ru-RU" dirty="0" smtClean="0"/>
              <a:t>травку. Когда </a:t>
            </a:r>
            <a:r>
              <a:rPr lang="ru-RU" dirty="0"/>
              <a:t>наступает зима, суслики уходят под землю. </a:t>
            </a:r>
            <a:r>
              <a:rPr lang="ru-RU" dirty="0" smtClean="0"/>
              <a:t> И там впадают в спячку. Зимняя </a:t>
            </a:r>
            <a:r>
              <a:rPr lang="ru-RU" dirty="0"/>
              <a:t>спячка сусликов может длиться до 8 месяцев. </a:t>
            </a:r>
            <a:r>
              <a:rPr lang="ru-RU" dirty="0" smtClean="0"/>
              <a:t>Кстати</a:t>
            </a:r>
            <a:r>
              <a:rPr lang="ru-RU" dirty="0"/>
              <a:t>, во время зимовки суслик спит подряд только недели три. Потом выходит из спячки на несколько часов, а потом засыпает снова.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/>
          <a:stretch/>
        </p:blipFill>
        <p:spPr>
          <a:xfrm>
            <a:off x="4788024" y="761721"/>
            <a:ext cx="3546292" cy="250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305776" cy="2870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94663"/>
            <a:ext cx="4766478" cy="2979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3807" r="3239" b="7218"/>
          <a:stretch/>
        </p:blipFill>
        <p:spPr>
          <a:xfrm>
            <a:off x="1187624" y="3501008"/>
            <a:ext cx="4752528" cy="3163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47667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FF33"/>
                </a:solidFill>
                <a:latin typeface="Monotype Corsiva" pitchFamily="66" charset="0"/>
              </a:rPr>
              <a:t>Осень – пора сбора урожая (где собирают урожай?)</a:t>
            </a:r>
            <a:endParaRPr lang="ru-RU" sz="2400" b="1" dirty="0">
              <a:solidFill>
                <a:srgbClr val="66FF33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3111980" cy="33110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0"/>
          <a:stretch/>
        </p:blipFill>
        <p:spPr>
          <a:xfrm>
            <a:off x="971600" y="3356992"/>
            <a:ext cx="3111980" cy="324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22" y="661714"/>
            <a:ext cx="453650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 Сентября 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день знаний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623447"/>
            <a:ext cx="38164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otype Corsiva" pitchFamily="66" charset="0"/>
              </a:rPr>
              <a:t>Прозвенел первый звонок,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Ну, ребята, на урок!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Все девчонки и мальчишки,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Достаем тетради, книжки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И скорей идём учиться,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Чтоб умнее становиться!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И пусть на пути к успеху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Вам не встретятся помехи,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А все школьные деньки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Будут ярки и легки!</a:t>
            </a:r>
            <a:r>
              <a:rPr lang="ru-RU" sz="1600" dirty="0">
                <a:latin typeface="Monotype Corsiva" pitchFamily="66" charset="0"/>
              </a:rPr>
              <a:t/>
            </a:r>
            <a:br>
              <a:rPr lang="ru-RU" sz="1600" dirty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endParaRPr lang="ru-RU" sz="1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3343275" cy="3076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6" y="4149080"/>
            <a:ext cx="6867525" cy="182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8024" y="332656"/>
            <a:ext cx="402867" cy="122413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дождь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332656"/>
            <a:ext cx="28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заяц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1052736"/>
            <a:ext cx="28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туча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1776487"/>
            <a:ext cx="28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лиса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8004" y="1763275"/>
            <a:ext cx="360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грибы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0393" y="1991279"/>
            <a:ext cx="288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осень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5424" y="611020"/>
            <a:ext cx="1560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800" dirty="0" err="1" smtClean="0">
                <a:solidFill>
                  <a:srgbClr val="0070C0"/>
                </a:solidFill>
              </a:rPr>
              <a:t>ур</a:t>
            </a:r>
            <a:r>
              <a:rPr lang="ru-RU" sz="1400" spc="800" dirty="0" smtClean="0">
                <a:solidFill>
                  <a:srgbClr val="0070C0"/>
                </a:solidFill>
              </a:rPr>
              <a:t> ж  й</a:t>
            </a:r>
            <a:endParaRPr lang="ru-RU" sz="1400" spc="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667" y="102481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850" dirty="0" smtClean="0">
                <a:solidFill>
                  <a:srgbClr val="0070C0"/>
                </a:solidFill>
              </a:rPr>
              <a:t>лис  </a:t>
            </a:r>
            <a:r>
              <a:rPr lang="ru-RU" sz="1400" spc="850" dirty="0" err="1" smtClean="0">
                <a:solidFill>
                  <a:srgbClr val="0070C0"/>
                </a:solidFill>
              </a:rPr>
              <a:t>опа</a:t>
            </a:r>
            <a:r>
              <a:rPr lang="ru-RU" sz="1400" spc="850" dirty="0" smtClean="0">
                <a:solidFill>
                  <a:srgbClr val="0070C0"/>
                </a:solidFill>
              </a:rPr>
              <a:t> </a:t>
            </a:r>
            <a:endParaRPr lang="ru-RU" sz="1400" spc="85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173818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800" dirty="0" err="1" smtClean="0">
                <a:solidFill>
                  <a:srgbClr val="0070C0"/>
                </a:solidFill>
              </a:rPr>
              <a:t>шко</a:t>
            </a:r>
            <a:endParaRPr lang="ru-RU" sz="1400" spc="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4580" y="2163407"/>
            <a:ext cx="1489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1080" dirty="0" smtClean="0">
                <a:solidFill>
                  <a:srgbClr val="0070C0"/>
                </a:solidFill>
              </a:rPr>
              <a:t>у л к</a:t>
            </a:r>
          </a:p>
        </p:txBody>
      </p:sp>
    </p:spTree>
    <p:extLst>
      <p:ext uri="{BB962C8B-B14F-4D97-AF65-F5344CB8AC3E}">
        <p14:creationId xmlns:p14="http://schemas.microsoft.com/office/powerpoint/2010/main" val="217210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Какое животное впадает в спячку?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2733675" cy="2395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40768"/>
            <a:ext cx="2662802" cy="2395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2744905" cy="2395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14825" r="17822" b="11777"/>
          <a:stretch/>
        </p:blipFill>
        <p:spPr>
          <a:xfrm>
            <a:off x="5179020" y="4005064"/>
            <a:ext cx="2744905" cy="2395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9565" y="5018385"/>
            <a:ext cx="2343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Верно</a:t>
            </a:r>
            <a:r>
              <a:rPr lang="en-US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7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0485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Викторина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"Приметы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осени«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А теперь мы вспомним приметы осени, а вернее каждого месяца, но сначала назовите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: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1.Сколько месяцев у времени года- осени. (Три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)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2.Перечислите осенние месяцы по порядку. (Сентябрь, октябрь, ноябрь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)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3.Назовите приметы сентября. (Еще ярко светит солнце, много ягод и грибов, много овощей и фруктов, еще видны насекомые, дни стоят теплые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)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4.Назовите приметы октября. (Часто идут дожди, листья опадают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, улетают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птицы, насекомые и дикие животные готовятся к зиме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)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5.Назовите приметы ноября. (Уже холодно, птицы улетели в теплые края, листья облетели, дикие животные и насекомые уже спрятались, первые заморозки и снег)</a:t>
            </a:r>
          </a:p>
        </p:txBody>
      </p:sp>
    </p:spTree>
    <p:extLst>
      <p:ext uri="{BB962C8B-B14F-4D97-AF65-F5344CB8AC3E}">
        <p14:creationId xmlns:p14="http://schemas.microsoft.com/office/powerpoint/2010/main" val="22960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CC"/>
                </a:solidFill>
                <a:latin typeface="Constantia" pitchFamily="18" charset="0"/>
              </a:rPr>
              <a:t>"</a:t>
            </a:r>
            <a:r>
              <a:rPr lang="ru-RU" b="1" dirty="0">
                <a:solidFill>
                  <a:srgbClr val="FFFFCC"/>
                </a:solidFill>
                <a:latin typeface="Constantia" pitchFamily="18" charset="0"/>
              </a:rPr>
              <a:t>Подбери </a:t>
            </a:r>
            <a:r>
              <a:rPr lang="ru-RU" b="1" dirty="0" smtClean="0">
                <a:solidFill>
                  <a:srgbClr val="FFFFCC"/>
                </a:solidFill>
                <a:latin typeface="Constantia" pitchFamily="18" charset="0"/>
              </a:rPr>
              <a:t>слова«</a:t>
            </a:r>
          </a:p>
          <a:p>
            <a:r>
              <a:rPr lang="ru-RU" dirty="0">
                <a:solidFill>
                  <a:srgbClr val="FFFFCC"/>
                </a:solidFill>
                <a:latin typeface="Constantia" pitchFamily="18" charset="0"/>
              </a:rPr>
              <a:t/>
            </a:r>
            <a:br>
              <a:rPr lang="ru-RU" dirty="0">
                <a:solidFill>
                  <a:srgbClr val="FFFFCC"/>
                </a:solidFill>
                <a:latin typeface="Constantia" pitchFamily="18" charset="0"/>
              </a:rPr>
            </a:br>
            <a:r>
              <a:rPr lang="ru-RU" dirty="0">
                <a:solidFill>
                  <a:srgbClr val="FFFFCC"/>
                </a:solidFill>
                <a:latin typeface="Constantia" pitchFamily="18" charset="0"/>
              </a:rPr>
              <a:t>1.День летом длинный, а зимой.... -(короткий</a:t>
            </a:r>
            <a:r>
              <a:rPr lang="ru-RU" dirty="0" smtClean="0">
                <a:solidFill>
                  <a:srgbClr val="FFFFCC"/>
                </a:solidFill>
                <a:latin typeface="Constantia" pitchFamily="18" charset="0"/>
              </a:rPr>
              <a:t>)</a:t>
            </a:r>
          </a:p>
          <a:p>
            <a:r>
              <a:rPr lang="ru-RU" dirty="0">
                <a:solidFill>
                  <a:srgbClr val="FFFFCC"/>
                </a:solidFill>
                <a:latin typeface="Constantia" pitchFamily="18" charset="0"/>
              </a:rPr>
              <a:t/>
            </a:r>
            <a:br>
              <a:rPr lang="ru-RU" dirty="0">
                <a:solidFill>
                  <a:srgbClr val="FFFFCC"/>
                </a:solidFill>
                <a:latin typeface="Constantia" pitchFamily="18" charset="0"/>
              </a:rPr>
            </a:br>
            <a:r>
              <a:rPr lang="ru-RU" dirty="0">
                <a:solidFill>
                  <a:srgbClr val="FFFFCC"/>
                </a:solidFill>
                <a:latin typeface="Constantia" pitchFamily="18" charset="0"/>
              </a:rPr>
              <a:t>2.Осень бывает ранняя, а бывает...-(поздняя</a:t>
            </a:r>
            <a:r>
              <a:rPr lang="ru-RU" dirty="0" smtClean="0">
                <a:solidFill>
                  <a:srgbClr val="FFFFCC"/>
                </a:solidFill>
                <a:latin typeface="Constantia" pitchFamily="18" charset="0"/>
              </a:rPr>
              <a:t>)</a:t>
            </a:r>
          </a:p>
          <a:p>
            <a:r>
              <a:rPr lang="ru-RU" dirty="0">
                <a:solidFill>
                  <a:srgbClr val="FFFFCC"/>
                </a:solidFill>
                <a:latin typeface="Constantia" pitchFamily="18" charset="0"/>
              </a:rPr>
              <a:t/>
            </a:r>
            <a:br>
              <a:rPr lang="ru-RU" dirty="0">
                <a:solidFill>
                  <a:srgbClr val="FFFFCC"/>
                </a:solidFill>
                <a:latin typeface="Constantia" pitchFamily="18" charset="0"/>
              </a:rPr>
            </a:br>
            <a:r>
              <a:rPr lang="ru-RU" dirty="0">
                <a:solidFill>
                  <a:srgbClr val="FFFFCC"/>
                </a:solidFill>
                <a:latin typeface="Constantia" pitchFamily="18" charset="0"/>
              </a:rPr>
              <a:t>3.Медведь зверь большой, а заяц...-(маленький</a:t>
            </a:r>
            <a:r>
              <a:rPr lang="ru-RU" dirty="0" smtClean="0">
                <a:solidFill>
                  <a:srgbClr val="FFFFCC"/>
                </a:solidFill>
                <a:latin typeface="Constantia" pitchFamily="18" charset="0"/>
              </a:rPr>
              <a:t>)</a:t>
            </a:r>
          </a:p>
          <a:p>
            <a:r>
              <a:rPr lang="ru-RU" dirty="0">
                <a:solidFill>
                  <a:srgbClr val="FFFFCC"/>
                </a:solidFill>
                <a:latin typeface="Constantia" pitchFamily="18" charset="0"/>
              </a:rPr>
              <a:t/>
            </a:r>
            <a:br>
              <a:rPr lang="ru-RU" dirty="0">
                <a:solidFill>
                  <a:srgbClr val="FFFFCC"/>
                </a:solidFill>
                <a:latin typeface="Constantia" pitchFamily="18" charset="0"/>
              </a:rPr>
            </a:br>
            <a:r>
              <a:rPr lang="ru-RU" dirty="0">
                <a:solidFill>
                  <a:srgbClr val="FFFFCC"/>
                </a:solidFill>
                <a:latin typeface="Constantia" pitchFamily="18" charset="0"/>
              </a:rPr>
              <a:t>4.Лес может быть густым, а может быть...-(редким</a:t>
            </a:r>
            <a:r>
              <a:rPr lang="ru-RU" dirty="0" smtClean="0">
                <a:solidFill>
                  <a:srgbClr val="FFFFCC"/>
                </a:solidFill>
                <a:latin typeface="Constantia" pitchFamily="18" charset="0"/>
              </a:rPr>
              <a:t>)</a:t>
            </a:r>
          </a:p>
          <a:p>
            <a:r>
              <a:rPr lang="ru-RU" dirty="0">
                <a:solidFill>
                  <a:srgbClr val="FFFFCC"/>
                </a:solidFill>
                <a:latin typeface="Constantia" pitchFamily="18" charset="0"/>
              </a:rPr>
              <a:t/>
            </a:r>
            <a:br>
              <a:rPr lang="ru-RU" dirty="0">
                <a:solidFill>
                  <a:srgbClr val="FFFFCC"/>
                </a:solidFill>
                <a:latin typeface="Constantia" pitchFamily="18" charset="0"/>
              </a:rPr>
            </a:br>
            <a:r>
              <a:rPr lang="ru-RU" dirty="0">
                <a:solidFill>
                  <a:srgbClr val="FFFFCC"/>
                </a:solidFill>
                <a:latin typeface="Constantia" pitchFamily="18" charset="0"/>
              </a:rPr>
              <a:t>5.Цветы бывают садовые, а бывают...-(комнатные, полевые</a:t>
            </a:r>
            <a:r>
              <a:rPr lang="ru-RU" dirty="0" smtClean="0">
                <a:solidFill>
                  <a:srgbClr val="FFFFCC"/>
                </a:solidFill>
                <a:latin typeface="Constantia" pitchFamily="18" charset="0"/>
              </a:rPr>
              <a:t>)</a:t>
            </a:r>
          </a:p>
          <a:p>
            <a:r>
              <a:rPr lang="ru-RU" dirty="0">
                <a:solidFill>
                  <a:srgbClr val="FFFFCC"/>
                </a:solidFill>
                <a:latin typeface="Constantia" pitchFamily="18" charset="0"/>
              </a:rPr>
              <a:t/>
            </a:r>
            <a:br>
              <a:rPr lang="ru-RU" dirty="0">
                <a:solidFill>
                  <a:srgbClr val="FFFFCC"/>
                </a:solidFill>
                <a:latin typeface="Constantia" pitchFamily="18" charset="0"/>
              </a:rPr>
            </a:br>
            <a:r>
              <a:rPr lang="ru-RU" dirty="0">
                <a:solidFill>
                  <a:srgbClr val="FFFFCC"/>
                </a:solidFill>
                <a:latin typeface="Constantia" pitchFamily="18" charset="0"/>
              </a:rPr>
              <a:t>6.Ягоды малины сладкие, а рябины...-(горькие).</a:t>
            </a:r>
          </a:p>
        </p:txBody>
      </p:sp>
    </p:spTree>
    <p:extLst>
      <p:ext uri="{BB962C8B-B14F-4D97-AF65-F5344CB8AC3E}">
        <p14:creationId xmlns:p14="http://schemas.microsoft.com/office/powerpoint/2010/main" val="22868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844824"/>
            <a:ext cx="62646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632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125112" cy="5094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CCFFFF"/>
                </a:solidFill>
                <a:latin typeface="Monotype Corsiva" pitchFamily="66" charset="0"/>
              </a:rPr>
              <a:t>Утром </a:t>
            </a:r>
            <a: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  <a:t>мы во двор идем —</a:t>
            </a:r>
            <a:b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</a:br>
            <a: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  <a:t>Листья сыплются дождём,</a:t>
            </a:r>
            <a:b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</a:br>
            <a: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  <a:t>Под ногами шелестят</a:t>
            </a:r>
            <a:b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</a:br>
            <a: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  <a:t>И летят… летят… летят…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  <a:t>Пролетают паутинки</a:t>
            </a:r>
            <a:b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</a:br>
            <a: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  <a:t>С паучками в серединке,</a:t>
            </a:r>
            <a:b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</a:br>
            <a: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  <a:t>И высоко от земли</a:t>
            </a:r>
            <a:b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</a:br>
            <a: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  <a:t>Пролетели журавли.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  <a:t>Всё летит! Должно быть, это</a:t>
            </a:r>
            <a:b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</a:br>
            <a:r>
              <a:rPr lang="ru-RU" sz="2400" i="1" dirty="0">
                <a:solidFill>
                  <a:srgbClr val="CCFFFF"/>
                </a:solidFill>
                <a:latin typeface="Monotype Corsiva" pitchFamily="66" charset="0"/>
              </a:rPr>
              <a:t>Улетает наше лето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0070C0"/>
                </a:solidFill>
              </a:rPr>
              <a:t>Е. Трутнева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18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3986478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49" y="3573016"/>
            <a:ext cx="3967088" cy="2975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692696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 Cyr"/>
              </a:rPr>
              <a:t> </a:t>
            </a:r>
            <a:r>
              <a:rPr lang="ru-RU" sz="14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 Cyr"/>
              </a:rPr>
              <a:t>Проходит осень по лесам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 Cyr"/>
              </a:rPr>
              <a:t>  и птичьи стаи собирает,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 Cyr"/>
              </a:rPr>
              <a:t>  и в трудный путь их отправляет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 Cyr"/>
              </a:rPr>
              <a:t>  к далёким берегам.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 Cyr"/>
              </a:rPr>
              <a:t>  Они взлетают над землёй,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 Cyr"/>
              </a:rPr>
              <a:t>  прощальный взгляд бросая вниз,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 Cyr"/>
              </a:rPr>
              <a:t>  прощальный взгляд бросая вниз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 Cyr"/>
              </a:rPr>
              <a:t>  на край родимый свой.</a:t>
            </a:r>
            <a:endParaRPr lang="ru-RU" sz="1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452" y="3711395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 Cyr"/>
              </a:rPr>
              <a:t>Они взмывают и парят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 Cyr"/>
              </a:rPr>
              <a:t>  над сжатой нивой и рекой.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 Cyr"/>
              </a:rPr>
              <a:t>  А осень машет им рукой – 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 Cyr"/>
              </a:rPr>
              <a:t>  и птицы вдаль летят.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 Cyr"/>
              </a:rPr>
              <a:t>  И осень бродит не спеша,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 Cyr"/>
              </a:rPr>
              <a:t>  и птичьи стаи провожает.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 Cyr"/>
              </a:rPr>
              <a:t>  А листья ветром подметает.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 Cyr"/>
              </a:rPr>
              <a:t>  И ей они шуршат…</a:t>
            </a:r>
          </a:p>
          <a:p>
            <a:pPr algn="r"/>
            <a:r>
              <a:rPr lang="ru-RU" sz="1400" b="1" i="1" u="none" strike="noStrike" dirty="0" smtClean="0">
                <a:solidFill>
                  <a:srgbClr val="FF3000"/>
                </a:solidFill>
                <a:effectLst/>
                <a:latin typeface="Times New Roman Cyr"/>
                <a:hlinkClick r:id="rId4"/>
              </a:rPr>
              <a:t>Марина </a:t>
            </a:r>
            <a:r>
              <a:rPr lang="ru-RU" sz="1400" b="1" i="1" u="none" strike="noStrike" dirty="0" err="1" smtClean="0">
                <a:solidFill>
                  <a:srgbClr val="FF3000"/>
                </a:solidFill>
                <a:effectLst/>
                <a:latin typeface="Times New Roman Cyr"/>
                <a:hlinkClick r:id="rId4"/>
              </a:rPr>
              <a:t>Мишакова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474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71" y="277265"/>
            <a:ext cx="4299854" cy="28637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8" y="3501008"/>
            <a:ext cx="4302373" cy="2869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764704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rgbClr val="FFC000"/>
                </a:solidFill>
                <a:effectLst/>
                <a:latin typeface="Times New Roman"/>
              </a:rPr>
              <a:t>Лес, точно терем расписной,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b="0" i="0" dirty="0" smtClean="0">
                <a:solidFill>
                  <a:srgbClr val="FFC000"/>
                </a:solidFill>
                <a:effectLst/>
                <a:latin typeface="Times New Roman"/>
              </a:rPr>
              <a:t>Лиловый, золотой, багряный,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b="0" i="0" dirty="0" smtClean="0">
                <a:solidFill>
                  <a:srgbClr val="FFC000"/>
                </a:solidFill>
                <a:effectLst/>
                <a:latin typeface="Times New Roman"/>
              </a:rPr>
              <a:t>Веселой, пестрою стеной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b="0" i="0" dirty="0" smtClean="0">
                <a:solidFill>
                  <a:srgbClr val="FFC000"/>
                </a:solidFill>
                <a:effectLst/>
                <a:latin typeface="Times New Roman"/>
              </a:rPr>
              <a:t>Стоит над светлою поляной.</a:t>
            </a:r>
          </a:p>
          <a:p>
            <a:pPr algn="r"/>
            <a:r>
              <a:rPr lang="ru-RU" dirty="0" smtClean="0">
                <a:solidFill>
                  <a:srgbClr val="FFC000"/>
                </a:solidFill>
                <a:latin typeface="Times New Roman"/>
              </a:rPr>
              <a:t>Бунин И.А.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393305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Листья жёлтые танцуют,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 веток падают, летят.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Эту сказку золотую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Называют «</a:t>
            </a:r>
            <a:r>
              <a:rPr lang="ru-RU" b="1" i="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листопад</a:t>
            </a:r>
            <a:r>
              <a:rPr lang="ru-RU" b="0" i="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i="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О. Киселева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3676" r="2790" b="3611"/>
          <a:stretch/>
        </p:blipFill>
        <p:spPr>
          <a:xfrm>
            <a:off x="315361" y="188640"/>
            <a:ext cx="4176464" cy="3034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62910"/>
            <a:ext cx="4176464" cy="3132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562910"/>
            <a:ext cx="302433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Дождь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 льёт три дня без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передышки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latin typeface="Arial" pitchFamily="34" charset="0"/>
                <a:cs typeface="Arial" pitchFamily="34" charset="0"/>
              </a:rPr>
              <a:t>Промокли лисы, зайцы, мышки,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latin typeface="Arial" pitchFamily="34" charset="0"/>
                <a:cs typeface="Arial" pitchFamily="34" charset="0"/>
              </a:rPr>
              <a:t>Куда ни глянь – вода кругом,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latin typeface="Arial" pitchFamily="34" charset="0"/>
                <a:cs typeface="Arial" pitchFamily="34" charset="0"/>
              </a:rPr>
              <a:t>В обед затоплен кошкин дом.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latin typeface="Arial" pitchFamily="34" charset="0"/>
                <a:cs typeface="Arial" pitchFamily="34" charset="0"/>
              </a:rPr>
              <a:t>Такая вот настала осень,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latin typeface="Arial" pitchFamily="34" charset="0"/>
                <a:cs typeface="Arial" pitchFamily="34" charset="0"/>
              </a:rPr>
              <a:t>В тревоге мишки, волки, лоси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latin typeface="Arial" pitchFamily="34" charset="0"/>
                <a:cs typeface="Arial" pitchFamily="34" charset="0"/>
              </a:rPr>
              <a:t>И только белочки-летяги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latin typeface="Arial" pitchFamily="34" charset="0"/>
                <a:cs typeface="Arial" pitchFamily="34" charset="0"/>
              </a:rPr>
              <a:t>Живут решимостью отваги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С.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Устабеков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43" y="39077"/>
            <a:ext cx="3333750" cy="3333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715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cs typeface="Aharoni" pitchFamily="2" charset="-79"/>
              </a:rPr>
              <a:t/>
            </a:r>
            <a:br>
              <a:rPr lang="ru-RU" sz="5400" b="1" dirty="0" smtClean="0">
                <a:cs typeface="Aharoni" pitchFamily="2" charset="-79"/>
              </a:rPr>
            </a:br>
            <a:r>
              <a:rPr lang="ru-RU" sz="5400" b="1" dirty="0">
                <a:cs typeface="Aharoni" pitchFamily="2" charset="-79"/>
              </a:rPr>
              <a:t/>
            </a:r>
            <a:br>
              <a:rPr lang="ru-RU" sz="5400" b="1" dirty="0">
                <a:cs typeface="Aharoni" pitchFamily="2" charset="-79"/>
              </a:rPr>
            </a:br>
            <a:r>
              <a:rPr lang="ru-RU" sz="5400" b="1" dirty="0" smtClean="0">
                <a:cs typeface="Aharoni" pitchFamily="2" charset="-79"/>
              </a:rPr>
              <a:t/>
            </a:r>
            <a:br>
              <a:rPr lang="ru-RU" sz="5400" b="1" dirty="0" smtClean="0">
                <a:cs typeface="Aharoni" pitchFamily="2" charset="-79"/>
              </a:rPr>
            </a:br>
            <a:r>
              <a:rPr lang="ru-RU" sz="5400" b="1" dirty="0">
                <a:cs typeface="Aharoni" pitchFamily="2" charset="-79"/>
              </a:rPr>
              <a:t/>
            </a:r>
            <a:br>
              <a:rPr lang="ru-RU" sz="5400" b="1" dirty="0">
                <a:cs typeface="Aharoni" pitchFamily="2" charset="-79"/>
              </a:rPr>
            </a:br>
            <a:r>
              <a:rPr lang="ru-RU" sz="8000" b="1" i="1" dirty="0" smtClean="0">
                <a:latin typeface="AnnaLightCTT" pitchFamily="2" charset="0"/>
                <a:cs typeface="Aharoni" pitchFamily="2" charset="-79"/>
              </a:rPr>
              <a:t>Подготовка животных </a:t>
            </a:r>
            <a:br>
              <a:rPr lang="ru-RU" sz="8000" b="1" i="1" dirty="0" smtClean="0">
                <a:latin typeface="AnnaLightCTT" pitchFamily="2" charset="0"/>
                <a:cs typeface="Aharoni" pitchFamily="2" charset="-79"/>
              </a:rPr>
            </a:br>
            <a:r>
              <a:rPr lang="ru-RU" sz="8000" b="1" i="1" smtClean="0">
                <a:latin typeface="AnnaLightCTT" pitchFamily="2" charset="0"/>
                <a:cs typeface="Aharoni" pitchFamily="2" charset="-79"/>
              </a:rPr>
              <a:t>к зиме</a:t>
            </a:r>
            <a:endParaRPr lang="ru-RU" sz="8000" b="1" i="1" dirty="0">
              <a:latin typeface="AnnaLightCTT" pitchFamily="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76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4182"/>
          <a:stretch/>
        </p:blipFill>
        <p:spPr>
          <a:xfrm>
            <a:off x="539552" y="374344"/>
            <a:ext cx="3744417" cy="3126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3573016"/>
            <a:ext cx="3744417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147833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chemeClr val="tx2"/>
                </a:solidFill>
                <a:effectLst/>
                <a:latin typeface="Roboto"/>
              </a:rPr>
              <a:t>Далеко ещё зима, 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0" i="0" dirty="0" smtClean="0">
                <a:solidFill>
                  <a:schemeClr val="tx2"/>
                </a:solidFill>
                <a:effectLst/>
                <a:latin typeface="Roboto"/>
              </a:rPr>
              <a:t>Но совсем не для потехи 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0" i="0" dirty="0" smtClean="0">
                <a:solidFill>
                  <a:schemeClr val="tx2"/>
                </a:solidFill>
                <a:effectLst/>
                <a:latin typeface="Roboto"/>
              </a:rPr>
              <a:t>Тащит белка в закрома 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0" i="0" dirty="0" smtClean="0">
                <a:solidFill>
                  <a:schemeClr val="tx2"/>
                </a:solidFill>
                <a:effectLst/>
                <a:latin typeface="Roboto"/>
              </a:rPr>
              <a:t>Шишки, ягоды, орехи... 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0" i="0" dirty="0" smtClean="0">
                <a:solidFill>
                  <a:schemeClr val="tx2"/>
                </a:solidFill>
                <a:effectLst/>
                <a:latin typeface="Roboto"/>
              </a:rPr>
              <a:t>Знает маленький зверёк: 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0" i="0" dirty="0" smtClean="0">
                <a:solidFill>
                  <a:schemeClr val="tx2"/>
                </a:solidFill>
                <a:effectLst/>
                <a:latin typeface="Roboto"/>
              </a:rPr>
              <a:t>Запасаться надо в срок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0" i="0" dirty="0" smtClean="0">
                <a:solidFill>
                  <a:schemeClr val="tx2"/>
                </a:solidFill>
                <a:effectLst/>
                <a:latin typeface="Roboto"/>
              </a:rPr>
              <a:t>                   </a:t>
            </a:r>
            <a:r>
              <a:rPr lang="ru-RU" b="0" i="1" dirty="0" smtClean="0">
                <a:solidFill>
                  <a:schemeClr val="tx2"/>
                </a:solidFill>
                <a:effectLst/>
                <a:latin typeface="Roboto"/>
              </a:rPr>
              <a:t>     А. Ганиев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4029" y="764704"/>
            <a:ext cx="280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 smtClean="0">
                <a:solidFill>
                  <a:schemeClr val="tx2"/>
                </a:solidFill>
                <a:effectLst/>
                <a:latin typeface="Roboto"/>
              </a:rPr>
              <a:t>С ветки на ветку</a:t>
            </a:r>
          </a:p>
          <a:p>
            <a:r>
              <a:rPr lang="ru-RU" sz="1600" b="0" i="0" dirty="0" smtClean="0">
                <a:solidFill>
                  <a:schemeClr val="tx2"/>
                </a:solidFill>
                <a:effectLst/>
                <a:latin typeface="Roboto"/>
              </a:rPr>
              <a:t>Могу я летать.</a:t>
            </a:r>
          </a:p>
          <a:p>
            <a:r>
              <a:rPr lang="ru-RU" sz="1600" b="0" i="0" dirty="0" smtClean="0">
                <a:solidFill>
                  <a:schemeClr val="tx2"/>
                </a:solidFill>
                <a:effectLst/>
                <a:latin typeface="Roboto"/>
              </a:rPr>
              <a:t>Рыженький хвост</a:t>
            </a:r>
          </a:p>
          <a:p>
            <a:r>
              <a:rPr lang="ru-RU" sz="1600" b="0" i="0" dirty="0" smtClean="0">
                <a:solidFill>
                  <a:schemeClr val="tx2"/>
                </a:solidFill>
                <a:effectLst/>
                <a:latin typeface="Roboto"/>
              </a:rPr>
              <a:t>Никому не поймать.</a:t>
            </a:r>
          </a:p>
          <a:p>
            <a:r>
              <a:rPr lang="ru-RU" sz="1600" b="0" i="0" dirty="0" smtClean="0">
                <a:solidFill>
                  <a:schemeClr val="tx2"/>
                </a:solidFill>
                <a:effectLst/>
                <a:latin typeface="Roboto"/>
              </a:rPr>
              <a:t>Некогда летом</a:t>
            </a:r>
          </a:p>
          <a:p>
            <a:r>
              <a:rPr lang="ru-RU" sz="1600" b="0" i="0" dirty="0" smtClean="0">
                <a:solidFill>
                  <a:schemeClr val="tx2"/>
                </a:solidFill>
                <a:effectLst/>
                <a:latin typeface="Roboto"/>
              </a:rPr>
              <a:t>В лесу мне играть -</a:t>
            </a:r>
          </a:p>
          <a:p>
            <a:r>
              <a:rPr lang="ru-RU" sz="1600" b="0" i="0" dirty="0" smtClean="0">
                <a:solidFill>
                  <a:schemeClr val="tx2"/>
                </a:solidFill>
                <a:effectLst/>
                <a:latin typeface="Roboto"/>
              </a:rPr>
              <a:t>Надо грибы</a:t>
            </a:r>
          </a:p>
          <a:p>
            <a:r>
              <a:rPr lang="ru-RU" sz="1600" b="0" i="0" dirty="0" smtClean="0">
                <a:solidFill>
                  <a:schemeClr val="tx2"/>
                </a:solidFill>
                <a:effectLst/>
                <a:latin typeface="Roboto"/>
              </a:rPr>
              <a:t>Для зимы собирать.</a:t>
            </a:r>
            <a:endParaRPr lang="en-US" sz="1600" b="0" i="0" dirty="0" smtClean="0">
              <a:solidFill>
                <a:schemeClr val="tx2"/>
              </a:solidFill>
              <a:effectLst/>
              <a:latin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299695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(Белка)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9721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744967" cy="29743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79017"/>
            <a:ext cx="3878274" cy="2974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393305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eorgia"/>
              </a:rPr>
              <a:t>Заяц в лес бежал по лугу.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eorgia"/>
              </a:rPr>
              <a:t>Я из лесу шёл домой.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eorgia"/>
              </a:rPr>
              <a:t>Бедный заяц с перепугу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b="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eorgia"/>
              </a:rPr>
              <a:t>Так и сел передо мной!</a:t>
            </a:r>
          </a:p>
          <a:p>
            <a:pPr algn="r"/>
            <a:r>
              <a:rPr lang="ru-RU" b="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eorgia"/>
              </a:rPr>
              <a:t>Гвоздев В.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836712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Это что за зверь лесной</a:t>
            </a:r>
          </a:p>
          <a:p>
            <a:pPr algn="just"/>
            <a:r>
              <a:rPr lang="ru-RU" sz="1600" b="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Встал, как столбик, под сосной?</a:t>
            </a:r>
          </a:p>
          <a:p>
            <a:pPr algn="just"/>
            <a:r>
              <a:rPr lang="ru-RU" sz="1600" b="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И стоит среди травы -</a:t>
            </a:r>
          </a:p>
          <a:p>
            <a:pPr algn="just"/>
            <a:r>
              <a:rPr lang="ru-RU" sz="1600" b="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Уши больше головы.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2240" y="25649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(Заяц)</a:t>
            </a:r>
            <a:endParaRPr lang="ru-RU" b="0" i="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2" y="389088"/>
            <a:ext cx="3577318" cy="2679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600269" cy="2700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048" y="620688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Не любит семечки из шишек,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А ловит бедных серых мышек.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Среди зверей она – краса!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Плутовка рыжая…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158" y="2204864"/>
            <a:ext cx="100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(Лиса)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005064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рыжем платьице из ситца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раскрасавица 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лисица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Хвостик — с белым кончиком,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краска, что ли, кончилась? 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Л. Сашина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Autumn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300</TotalTime>
  <Words>454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Autumn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Подготовка животных  к зиме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Какое животное впадает в спячку?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30</cp:revision>
  <dcterms:created xsi:type="dcterms:W3CDTF">2017-09-14T04:01:06Z</dcterms:created>
  <dcterms:modified xsi:type="dcterms:W3CDTF">2019-09-10T12:14:27Z</dcterms:modified>
</cp:coreProperties>
</file>